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Montserrat Black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89">
          <p15:clr>
            <a:srgbClr val="A4A3A4"/>
          </p15:clr>
        </p15:guide>
        <p15:guide id="2" pos="3840">
          <p15:clr>
            <a:srgbClr val="A4A3A4"/>
          </p15:clr>
        </p15:guide>
        <p15:guide id="3" pos="2593">
          <p15:clr>
            <a:srgbClr val="A4A3A4"/>
          </p15:clr>
        </p15:guide>
        <p15:guide id="4" pos="438">
          <p15:clr>
            <a:srgbClr val="A4A3A4"/>
          </p15:clr>
        </p15:guide>
        <p15:guide id="5" pos="4520">
          <p15:clr>
            <a:srgbClr val="A4A3A4"/>
          </p15:clr>
        </p15:guide>
        <p15:guide id="6" orient="horz" pos="232">
          <p15:clr>
            <a:srgbClr val="A4A3A4"/>
          </p15:clr>
        </p15:guide>
        <p15:guide id="7" orient="horz" pos="4110">
          <p15:clr>
            <a:srgbClr val="A4A3A4"/>
          </p15:clr>
        </p15:guide>
        <p15:guide id="8" pos="1118">
          <p15:clr>
            <a:srgbClr val="A4A3A4"/>
          </p15:clr>
        </p15:guide>
        <p15:guide id="9" pos="1799">
          <p15:clr>
            <a:srgbClr val="A4A3A4"/>
          </p15:clr>
        </p15:guide>
        <p15:guide id="10" pos="2479">
          <p15:clr>
            <a:srgbClr val="A4A3A4"/>
          </p15:clr>
        </p15:guide>
        <p15:guide id="11" pos="3160">
          <p15:clr>
            <a:srgbClr val="A4A3A4"/>
          </p15:clr>
        </p15:guide>
        <p15:guide id="12" pos="7537">
          <p15:clr>
            <a:srgbClr val="A4A3A4"/>
          </p15:clr>
        </p15:guide>
        <p15:guide id="13" pos="5223">
          <p15:clr>
            <a:srgbClr val="A4A3A4"/>
          </p15:clr>
        </p15:guide>
        <p15:guide id="14" pos="5881">
          <p15:clr>
            <a:srgbClr val="A4A3A4"/>
          </p15:clr>
        </p15:guide>
        <p15:guide id="15" pos="6562">
          <p15:clr>
            <a:srgbClr val="A4A3A4"/>
          </p15:clr>
        </p15:guide>
        <p15:guide id="16" pos="7242">
          <p15:clr>
            <a:srgbClr val="A4A3A4"/>
          </p15:clr>
        </p15:guide>
        <p15:guide id="17" orient="horz" pos="686">
          <p15:clr>
            <a:srgbClr val="A4A3A4"/>
          </p15:clr>
        </p15:guide>
        <p15:guide id="18" orient="horz" pos="2886">
          <p15:clr>
            <a:srgbClr val="A4A3A4"/>
          </p15:clr>
        </p15:guide>
        <p15:guide id="19" orient="horz" pos="3521">
          <p15:clr>
            <a:srgbClr val="A4A3A4"/>
          </p15:clr>
        </p15:guide>
        <p15:guide id="20" orient="horz" pos="218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/O61SDTm6yA6rWJW8kG1eBNwq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89" orient="horz"/>
        <p:guide pos="3840"/>
        <p:guide pos="2593"/>
        <p:guide pos="438"/>
        <p:guide pos="4520"/>
        <p:guide pos="232" orient="horz"/>
        <p:guide pos="4110" orient="horz"/>
        <p:guide pos="1118"/>
        <p:guide pos="1799"/>
        <p:guide pos="2479"/>
        <p:guide pos="3160"/>
        <p:guide pos="7537"/>
        <p:guide pos="5223"/>
        <p:guide pos="5881"/>
        <p:guide pos="6562"/>
        <p:guide pos="7242"/>
        <p:guide pos="686" orient="horz"/>
        <p:guide pos="2886" orient="horz"/>
        <p:guide pos="3521" orient="horz"/>
        <p:guide pos="21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Black-boldItalic.fntdata"/><Relationship Id="rId41" Type="http://schemas.openxmlformats.org/officeDocument/2006/relationships/font" Target="fonts/MontserratBlac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트리플, 트립어드바이저, SNS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차별점은 장점만 / 보통 SNS장소기반, 여행은 여행에 너무 치중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경로기반 SNS : 장소하나에 대한 정보가 아닌 경로를 담아 이야기를 저장할 수 있다.</a:t>
            </a:r>
            <a:endParaRPr/>
          </a:p>
        </p:txBody>
      </p:sp>
      <p:sp>
        <p:nvSpPr>
          <p:cNvPr id="406" name="Google Shape;40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서버기술의 특장점 1~2개쯤 얘기하고 가도 좋을 듯</a:t>
            </a:r>
            <a:endParaRPr/>
          </a:p>
        </p:txBody>
      </p:sp>
      <p:sp>
        <p:nvSpPr>
          <p:cNvPr id="585" name="Google Shape;58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기대효과1</a:t>
            </a:r>
            <a:endParaRPr/>
          </a:p>
        </p:txBody>
      </p:sp>
      <p:sp>
        <p:nvSpPr>
          <p:cNvPr id="1005" name="Google Shape;100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기대효과2</a:t>
            </a:r>
            <a:endParaRPr/>
          </a:p>
        </p:txBody>
      </p:sp>
      <p:sp>
        <p:nvSpPr>
          <p:cNvPr id="1032" name="Google Shape;1032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등록! 공유! 수정! 스크랩!</a:t>
            </a:r>
            <a:endParaRPr/>
          </a:p>
        </p:txBody>
      </p:sp>
      <p:sp>
        <p:nvSpPr>
          <p:cNvPr id="371" name="Google Shape;371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3" Type="http://schemas.openxmlformats.org/officeDocument/2006/relationships/image" Target="../media/image42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5" Type="http://schemas.openxmlformats.org/officeDocument/2006/relationships/image" Target="../media/image32.png"/><Relationship Id="rId14" Type="http://schemas.openxmlformats.org/officeDocument/2006/relationships/image" Target="../media/image35.png"/><Relationship Id="rId17" Type="http://schemas.openxmlformats.org/officeDocument/2006/relationships/image" Target="../media/image6.png"/><Relationship Id="rId16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6.jp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0.jp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9.jpg"/><Relationship Id="rId5" Type="http://schemas.openxmlformats.org/officeDocument/2006/relationships/image" Target="../media/image54.jp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8.jpg"/><Relationship Id="rId5" Type="http://schemas.openxmlformats.org/officeDocument/2006/relationships/image" Target="../media/image45.png"/><Relationship Id="rId6" Type="http://schemas.openxmlformats.org/officeDocument/2006/relationships/image" Target="../media/image51.jpg"/><Relationship Id="rId7" Type="http://schemas.openxmlformats.org/officeDocument/2006/relationships/image" Target="../media/image5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58.jpg"/><Relationship Id="rId6" Type="http://schemas.openxmlformats.org/officeDocument/2006/relationships/image" Target="../media/image6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56.jpg"/><Relationship Id="rId6" Type="http://schemas.openxmlformats.org/officeDocument/2006/relationships/image" Target="../media/image57.gif"/><Relationship Id="rId7" Type="http://schemas.openxmlformats.org/officeDocument/2006/relationships/image" Target="../media/image61.jpg"/><Relationship Id="rId8" Type="http://schemas.openxmlformats.org/officeDocument/2006/relationships/image" Target="../media/image5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65.jpg"/><Relationship Id="rId5" Type="http://schemas.openxmlformats.org/officeDocument/2006/relationships/image" Target="../media/image45.png"/><Relationship Id="rId6" Type="http://schemas.openxmlformats.org/officeDocument/2006/relationships/image" Target="../media/image6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8.gif"/><Relationship Id="rId5" Type="http://schemas.openxmlformats.org/officeDocument/2006/relationships/image" Target="../media/image45.png"/><Relationship Id="rId6" Type="http://schemas.openxmlformats.org/officeDocument/2006/relationships/image" Target="../media/image7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62.jpg"/><Relationship Id="rId5" Type="http://schemas.openxmlformats.org/officeDocument/2006/relationships/image" Target="../media/image45.png"/><Relationship Id="rId6" Type="http://schemas.openxmlformats.org/officeDocument/2006/relationships/image" Target="../media/image68.jpg"/><Relationship Id="rId7" Type="http://schemas.openxmlformats.org/officeDocument/2006/relationships/image" Target="../media/image63.jpg"/><Relationship Id="rId8" Type="http://schemas.openxmlformats.org/officeDocument/2006/relationships/image" Target="../media/image6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45.png"/><Relationship Id="rId5" Type="http://schemas.openxmlformats.org/officeDocument/2006/relationships/image" Target="../media/image6.png"/><Relationship Id="rId6" Type="http://schemas.openxmlformats.org/officeDocument/2006/relationships/image" Target="../media/image67.gif"/><Relationship Id="rId7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jpg"/><Relationship Id="rId4" Type="http://schemas.openxmlformats.org/officeDocument/2006/relationships/image" Target="../media/image6.png"/><Relationship Id="rId5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hyperlink" Target="https://www.edaily.co.kr/news/read?newsId=01886006626001472&amp;mediaCodeNo=257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0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0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30"/>
          <p:cNvGrpSpPr/>
          <p:nvPr/>
        </p:nvGrpSpPr>
        <p:grpSpPr>
          <a:xfrm>
            <a:off x="221707" y="474437"/>
            <a:ext cx="9244529" cy="4249788"/>
            <a:chOff x="204123" y="474437"/>
            <a:chExt cx="9244529" cy="4249788"/>
          </a:xfrm>
        </p:grpSpPr>
        <p:grpSp>
          <p:nvGrpSpPr>
            <p:cNvPr id="89" name="Google Shape;89;p30"/>
            <p:cNvGrpSpPr/>
            <p:nvPr/>
          </p:nvGrpSpPr>
          <p:grpSpPr>
            <a:xfrm>
              <a:off x="680255" y="1167073"/>
              <a:ext cx="1481057" cy="1124462"/>
              <a:chOff x="451663" y="1167073"/>
              <a:chExt cx="1481057" cy="1124462"/>
            </a:xfrm>
          </p:grpSpPr>
          <p:sp>
            <p:nvSpPr>
              <p:cNvPr id="90" name="Google Shape;90;p30"/>
              <p:cNvSpPr/>
              <p:nvPr/>
            </p:nvSpPr>
            <p:spPr>
              <a:xfrm>
                <a:off x="509286" y="1203767"/>
                <a:ext cx="1365813" cy="1030147"/>
              </a:xfrm>
              <a:custGeom>
                <a:rect b="b" l="l" r="r" t="t"/>
                <a:pathLst>
                  <a:path extrusionOk="0" h="1030147" w="1365813">
                    <a:moveTo>
                      <a:pt x="0" y="1030147"/>
                    </a:moveTo>
                    <a:lnTo>
                      <a:pt x="208344" y="729205"/>
                    </a:lnTo>
                    <a:lnTo>
                      <a:pt x="57873" y="324091"/>
                    </a:lnTo>
                    <a:lnTo>
                      <a:pt x="868101" y="0"/>
                    </a:lnTo>
                    <a:lnTo>
                      <a:pt x="1365813" y="312517"/>
                    </a:lnTo>
                  </a:path>
                </a:pathLst>
              </a:custGeom>
              <a:noFill/>
              <a:ln cap="flat" cmpd="sng" w="44450">
                <a:solidFill>
                  <a:srgbClr val="D3FC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0"/>
              <p:cNvSpPr/>
              <p:nvPr/>
            </p:nvSpPr>
            <p:spPr>
              <a:xfrm>
                <a:off x="1817477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0"/>
              <p:cNvSpPr/>
              <p:nvPr/>
            </p:nvSpPr>
            <p:spPr>
              <a:xfrm>
                <a:off x="1325987" y="116707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0"/>
              <p:cNvSpPr/>
              <p:nvPr/>
            </p:nvSpPr>
            <p:spPr>
              <a:xfrm>
                <a:off x="509285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0"/>
              <p:cNvSpPr/>
              <p:nvPr/>
            </p:nvSpPr>
            <p:spPr>
              <a:xfrm>
                <a:off x="451663" y="217629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0"/>
              <p:cNvSpPr/>
              <p:nvPr/>
            </p:nvSpPr>
            <p:spPr>
              <a:xfrm>
                <a:off x="655286" y="18816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0"/>
            <p:cNvGrpSpPr/>
            <p:nvPr/>
          </p:nvGrpSpPr>
          <p:grpSpPr>
            <a:xfrm>
              <a:off x="204123" y="2486025"/>
              <a:ext cx="1355989" cy="1840764"/>
              <a:chOff x="-24469" y="2486025"/>
              <a:chExt cx="1355989" cy="1840764"/>
            </a:xfrm>
          </p:grpSpPr>
          <p:sp>
            <p:nvSpPr>
              <p:cNvPr id="97" name="Google Shape;97;p30"/>
              <p:cNvSpPr/>
              <p:nvPr/>
            </p:nvSpPr>
            <p:spPr>
              <a:xfrm rot="-7438687">
                <a:off x="-276801" y="3215930"/>
                <a:ext cx="1860652" cy="381205"/>
              </a:xfrm>
              <a:custGeom>
                <a:rect b="b" l="l" r="r" t="t"/>
                <a:pathLst>
                  <a:path extrusionOk="0" h="381205" w="1860652">
                    <a:moveTo>
                      <a:pt x="0" y="95186"/>
                    </a:moveTo>
                    <a:lnTo>
                      <a:pt x="781784" y="381205"/>
                    </a:lnTo>
                    <a:lnTo>
                      <a:pt x="1362940" y="0"/>
                    </a:lnTo>
                    <a:lnTo>
                      <a:pt x="1860652" y="312517"/>
                    </a:lnTo>
                  </a:path>
                </a:pathLst>
              </a:custGeom>
              <a:noFill/>
              <a:ln cap="flat" cmpd="sng" w="44450">
                <a:solidFill>
                  <a:srgbClr val="D3FC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0"/>
              <p:cNvSpPr/>
              <p:nvPr/>
            </p:nvSpPr>
            <p:spPr>
              <a:xfrm rot="-7438687">
                <a:off x="178419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0"/>
              <p:cNvSpPr/>
              <p:nvPr/>
            </p:nvSpPr>
            <p:spPr>
              <a:xfrm rot="-7438687">
                <a:off x="194120" y="30969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0"/>
              <p:cNvSpPr/>
              <p:nvPr/>
            </p:nvSpPr>
            <p:spPr>
              <a:xfrm rot="-7438687">
                <a:off x="832849" y="33718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0"/>
              <p:cNvSpPr/>
              <p:nvPr/>
            </p:nvSpPr>
            <p:spPr>
              <a:xfrm rot="-7438687">
                <a:off x="1044437" y="41891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30"/>
            <p:cNvGrpSpPr/>
            <p:nvPr/>
          </p:nvGrpSpPr>
          <p:grpSpPr>
            <a:xfrm>
              <a:off x="1301384" y="2486279"/>
              <a:ext cx="2098565" cy="1677352"/>
              <a:chOff x="1072792" y="2486279"/>
              <a:chExt cx="2098565" cy="1677352"/>
            </a:xfrm>
          </p:grpSpPr>
          <p:sp>
            <p:nvSpPr>
              <p:cNvPr id="103" name="Google Shape;103;p30"/>
              <p:cNvSpPr/>
              <p:nvPr/>
            </p:nvSpPr>
            <p:spPr>
              <a:xfrm rot="-7438687">
                <a:off x="1535479" y="324084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0"/>
              <p:cNvSpPr/>
              <p:nvPr/>
            </p:nvSpPr>
            <p:spPr>
              <a:xfrm rot="-6124159">
                <a:off x="1493326" y="2358817"/>
                <a:ext cx="1257498" cy="1877122"/>
              </a:xfrm>
              <a:custGeom>
                <a:rect b="b" l="l" r="r" t="t"/>
                <a:pathLst>
                  <a:path extrusionOk="0" h="1877122" w="1257498">
                    <a:moveTo>
                      <a:pt x="964786" y="1877122"/>
                    </a:moveTo>
                    <a:lnTo>
                      <a:pt x="669884" y="1411905"/>
                    </a:lnTo>
                    <a:lnTo>
                      <a:pt x="1257498" y="1221279"/>
                    </a:lnTo>
                    <a:lnTo>
                      <a:pt x="684433" y="43139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44450">
                <a:solidFill>
                  <a:srgbClr val="D3FC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0"/>
              <p:cNvSpPr/>
              <p:nvPr/>
            </p:nvSpPr>
            <p:spPr>
              <a:xfrm rot="-6124159">
                <a:off x="1567790" y="328390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0"/>
              <p:cNvSpPr/>
              <p:nvPr/>
            </p:nvSpPr>
            <p:spPr>
              <a:xfrm rot="-6124159">
                <a:off x="1292617" y="403761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0"/>
              <p:cNvSpPr/>
              <p:nvPr/>
            </p:nvSpPr>
            <p:spPr>
              <a:xfrm rot="-6124159">
                <a:off x="2213961" y="258837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0"/>
              <p:cNvSpPr/>
              <p:nvPr/>
            </p:nvSpPr>
            <p:spPr>
              <a:xfrm rot="-6124159">
                <a:off x="2910778" y="27321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0"/>
              <p:cNvSpPr/>
              <p:nvPr/>
            </p:nvSpPr>
            <p:spPr>
              <a:xfrm rot="-6124159">
                <a:off x="2527930" y="31007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0"/>
            <p:cNvGrpSpPr/>
            <p:nvPr/>
          </p:nvGrpSpPr>
          <p:grpSpPr>
            <a:xfrm>
              <a:off x="2418793" y="474437"/>
              <a:ext cx="3137740" cy="1840645"/>
              <a:chOff x="2190201" y="474437"/>
              <a:chExt cx="3137740" cy="1840645"/>
            </a:xfrm>
          </p:grpSpPr>
          <p:sp>
            <p:nvSpPr>
              <p:cNvPr id="111" name="Google Shape;111;p30"/>
              <p:cNvSpPr/>
              <p:nvPr/>
            </p:nvSpPr>
            <p:spPr>
              <a:xfrm rot="10028088">
                <a:off x="2307830" y="784287"/>
                <a:ext cx="2920845" cy="1220945"/>
              </a:xfrm>
              <a:custGeom>
                <a:rect b="b" l="l" r="r" t="t"/>
                <a:pathLst>
                  <a:path extrusionOk="0" h="1220945" w="2920845">
                    <a:moveTo>
                      <a:pt x="1337913" y="143458"/>
                    </a:moveTo>
                    <a:lnTo>
                      <a:pt x="719676" y="0"/>
                    </a:lnTo>
                    <a:lnTo>
                      <a:pt x="0" y="298943"/>
                    </a:lnTo>
                    <a:lnTo>
                      <a:pt x="629790" y="680245"/>
                    </a:lnTo>
                    <a:lnTo>
                      <a:pt x="1714614" y="1220945"/>
                    </a:lnTo>
                    <a:cubicBezTo>
                      <a:pt x="1895951" y="1112915"/>
                      <a:pt x="2739508" y="1175078"/>
                      <a:pt x="2920845" y="1067048"/>
                    </a:cubicBezTo>
                  </a:path>
                </a:pathLst>
              </a:custGeom>
              <a:noFill/>
              <a:ln cap="flat" cmpd="sng" w="44450">
                <a:solidFill>
                  <a:srgbClr val="D1FD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0"/>
              <p:cNvSpPr/>
              <p:nvPr/>
            </p:nvSpPr>
            <p:spPr>
              <a:xfrm rot="10028088">
                <a:off x="2201584" y="11948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0"/>
              <p:cNvSpPr/>
              <p:nvPr/>
            </p:nvSpPr>
            <p:spPr>
              <a:xfrm rot="10028088">
                <a:off x="3320036" y="79006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 rot="10028088">
                <a:off x="5198815" y="13237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 rot="10028088">
                <a:off x="4579908" y="17678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 rot="10028088">
                <a:off x="3942330" y="176784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3252631" y="2019688"/>
              <a:ext cx="1421875" cy="2352467"/>
              <a:chOff x="3024039" y="2019688"/>
              <a:chExt cx="1421875" cy="2352467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3077342" y="2089372"/>
                <a:ext cx="1301861" cy="2229237"/>
              </a:xfrm>
              <a:custGeom>
                <a:rect b="b" l="l" r="r" t="t"/>
                <a:pathLst>
                  <a:path extrusionOk="0" h="2229237" w="1301861">
                    <a:moveTo>
                      <a:pt x="0" y="1063233"/>
                    </a:moveTo>
                    <a:lnTo>
                      <a:pt x="346890" y="1958928"/>
                    </a:lnTo>
                    <a:lnTo>
                      <a:pt x="1106493" y="2229237"/>
                    </a:lnTo>
                    <a:lnTo>
                      <a:pt x="1301861" y="1810561"/>
                    </a:lnTo>
                    <a:lnTo>
                      <a:pt x="526006" y="471873"/>
                    </a:lnTo>
                    <a:lnTo>
                      <a:pt x="959179" y="0"/>
                    </a:lnTo>
                  </a:path>
                </a:pathLst>
              </a:custGeom>
              <a:noFill/>
              <a:ln cap="flat" cmpd="sng" w="44450">
                <a:solidFill>
                  <a:srgbClr val="D1FD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0"/>
              <p:cNvSpPr/>
              <p:nvPr/>
            </p:nvSpPr>
            <p:spPr>
              <a:xfrm rot="10028088">
                <a:off x="3985318" y="203107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0"/>
              <p:cNvSpPr/>
              <p:nvPr/>
            </p:nvSpPr>
            <p:spPr>
              <a:xfrm rot="10028088">
                <a:off x="3552898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0"/>
              <p:cNvSpPr/>
              <p:nvPr/>
            </p:nvSpPr>
            <p:spPr>
              <a:xfrm rot="10028088">
                <a:off x="4319287" y="38414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0"/>
              <p:cNvSpPr/>
              <p:nvPr/>
            </p:nvSpPr>
            <p:spPr>
              <a:xfrm rot="10028088">
                <a:off x="4131145" y="424552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0"/>
              <p:cNvSpPr/>
              <p:nvPr/>
            </p:nvSpPr>
            <p:spPr>
              <a:xfrm rot="10028088">
                <a:off x="3389041" y="402270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 rot="10028088">
                <a:off x="3035422" y="31144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30"/>
            <p:cNvGrpSpPr/>
            <p:nvPr/>
          </p:nvGrpSpPr>
          <p:grpSpPr>
            <a:xfrm>
              <a:off x="5614229" y="1629171"/>
              <a:ext cx="2105202" cy="1542944"/>
              <a:chOff x="5385637" y="1629171"/>
              <a:chExt cx="2105202" cy="1542944"/>
            </a:xfrm>
          </p:grpSpPr>
          <p:sp>
            <p:nvSpPr>
              <p:cNvPr id="126" name="Google Shape;126;p30"/>
              <p:cNvSpPr/>
              <p:nvPr/>
            </p:nvSpPr>
            <p:spPr>
              <a:xfrm rot="10028088">
                <a:off x="5543474" y="164055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0"/>
              <p:cNvSpPr/>
              <p:nvPr/>
            </p:nvSpPr>
            <p:spPr>
              <a:xfrm>
                <a:off x="5440349" y="1703487"/>
                <a:ext cx="1986286" cy="1413980"/>
              </a:xfrm>
              <a:custGeom>
                <a:rect b="b" l="l" r="r" t="t"/>
                <a:pathLst>
                  <a:path extrusionOk="0" h="1413980" w="1986286">
                    <a:moveTo>
                      <a:pt x="1986286" y="1413980"/>
                    </a:moveTo>
                    <a:lnTo>
                      <a:pt x="1077032" y="748729"/>
                    </a:lnTo>
                    <a:lnTo>
                      <a:pt x="746742" y="5845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44450">
                <a:solidFill>
                  <a:srgbClr val="D1FD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0"/>
              <p:cNvSpPr/>
              <p:nvPr/>
            </p:nvSpPr>
            <p:spPr>
              <a:xfrm rot="10028088">
                <a:off x="6452953" y="239377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0"/>
              <p:cNvSpPr/>
              <p:nvPr/>
            </p:nvSpPr>
            <p:spPr>
              <a:xfrm rot="10028088">
                <a:off x="6124527" y="170862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0"/>
              <p:cNvSpPr/>
              <p:nvPr/>
            </p:nvSpPr>
            <p:spPr>
              <a:xfrm rot="10028088">
                <a:off x="5397021" y="165518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0"/>
              <p:cNvSpPr/>
              <p:nvPr/>
            </p:nvSpPr>
            <p:spPr>
              <a:xfrm rot="10028088">
                <a:off x="7364213" y="304548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0"/>
            <p:cNvGrpSpPr/>
            <p:nvPr/>
          </p:nvGrpSpPr>
          <p:grpSpPr>
            <a:xfrm>
              <a:off x="7522055" y="2005227"/>
              <a:ext cx="1349407" cy="2718999"/>
              <a:chOff x="7461728" y="2105638"/>
              <a:chExt cx="1349407" cy="2718999"/>
            </a:xfrm>
          </p:grpSpPr>
          <p:sp>
            <p:nvSpPr>
              <p:cNvPr id="133" name="Google Shape;133;p30"/>
              <p:cNvSpPr/>
              <p:nvPr/>
            </p:nvSpPr>
            <p:spPr>
              <a:xfrm>
                <a:off x="7521640" y="2161029"/>
                <a:ext cx="1218732" cy="2594602"/>
              </a:xfrm>
              <a:custGeom>
                <a:rect b="b" l="l" r="r" t="t"/>
                <a:pathLst>
                  <a:path extrusionOk="0" h="2594602" w="1218732">
                    <a:moveTo>
                      <a:pt x="795730" y="0"/>
                    </a:moveTo>
                    <a:lnTo>
                      <a:pt x="117385" y="572422"/>
                    </a:lnTo>
                    <a:lnTo>
                      <a:pt x="1218732" y="1406150"/>
                    </a:lnTo>
                    <a:lnTo>
                      <a:pt x="333444" y="2594602"/>
                    </a:lnTo>
                    <a:lnTo>
                      <a:pt x="361154" y="1736204"/>
                    </a:lnTo>
                    <a:lnTo>
                      <a:pt x="0" y="1421349"/>
                    </a:lnTo>
                  </a:path>
                </a:pathLst>
              </a:custGeom>
              <a:noFill/>
              <a:ln cap="flat" cmpd="sng" w="44450">
                <a:solidFill>
                  <a:srgbClr val="D1FD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0"/>
              <p:cNvSpPr/>
              <p:nvPr/>
            </p:nvSpPr>
            <p:spPr>
              <a:xfrm rot="10028088">
                <a:off x="7473112" y="352039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0"/>
              <p:cNvSpPr/>
              <p:nvPr/>
            </p:nvSpPr>
            <p:spPr>
              <a:xfrm rot="10028088">
                <a:off x="7828557" y="38456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0"/>
              <p:cNvSpPr/>
              <p:nvPr/>
            </p:nvSpPr>
            <p:spPr>
              <a:xfrm rot="10028088">
                <a:off x="7797744" y="469801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0"/>
              <p:cNvSpPr/>
              <p:nvPr/>
            </p:nvSpPr>
            <p:spPr>
              <a:xfrm rot="10028088">
                <a:off x="8684509" y="352039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0"/>
              <p:cNvSpPr/>
              <p:nvPr/>
            </p:nvSpPr>
            <p:spPr>
              <a:xfrm rot="10028088">
                <a:off x="7594827" y="26637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0"/>
              <p:cNvSpPr/>
              <p:nvPr/>
            </p:nvSpPr>
            <p:spPr>
              <a:xfrm rot="10028088">
                <a:off x="8249727" y="21170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30"/>
            <p:cNvGrpSpPr/>
            <p:nvPr/>
          </p:nvGrpSpPr>
          <p:grpSpPr>
            <a:xfrm>
              <a:off x="5664335" y="491438"/>
              <a:ext cx="3784317" cy="1179274"/>
              <a:chOff x="5435743" y="491438"/>
              <a:chExt cx="3784317" cy="1179274"/>
            </a:xfrm>
          </p:grpSpPr>
          <p:sp>
            <p:nvSpPr>
              <p:cNvPr id="141" name="Google Shape;141;p30"/>
              <p:cNvSpPr/>
              <p:nvPr/>
            </p:nvSpPr>
            <p:spPr>
              <a:xfrm>
                <a:off x="5504747" y="571754"/>
                <a:ext cx="3647896" cy="1025002"/>
              </a:xfrm>
              <a:custGeom>
                <a:rect b="b" l="l" r="r" t="t"/>
                <a:pathLst>
                  <a:path extrusionOk="0" h="1025002" w="3647896">
                    <a:moveTo>
                      <a:pt x="0" y="628890"/>
                    </a:moveTo>
                    <a:lnTo>
                      <a:pt x="1603036" y="370039"/>
                    </a:lnTo>
                    <a:lnTo>
                      <a:pt x="1826929" y="3039"/>
                    </a:lnTo>
                    <a:lnTo>
                      <a:pt x="3647896" y="0"/>
                    </a:lnTo>
                    <a:lnTo>
                      <a:pt x="3352333" y="619420"/>
                    </a:lnTo>
                    <a:lnTo>
                      <a:pt x="2880342" y="1025002"/>
                    </a:lnTo>
                  </a:path>
                </a:pathLst>
              </a:custGeom>
              <a:noFill/>
              <a:ln cap="flat" cmpd="sng" w="44450">
                <a:solidFill>
                  <a:srgbClr val="D1FD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0"/>
              <p:cNvSpPr/>
              <p:nvPr/>
            </p:nvSpPr>
            <p:spPr>
              <a:xfrm rot="10028088">
                <a:off x="8337618" y="154408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0"/>
              <p:cNvSpPr/>
              <p:nvPr/>
            </p:nvSpPr>
            <p:spPr>
              <a:xfrm rot="10028088">
                <a:off x="8791969" y="11260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0"/>
              <p:cNvSpPr/>
              <p:nvPr/>
            </p:nvSpPr>
            <p:spPr>
              <a:xfrm rot="10028088">
                <a:off x="9093433" y="5028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0"/>
              <p:cNvSpPr/>
              <p:nvPr/>
            </p:nvSpPr>
            <p:spPr>
              <a:xfrm rot="10028088">
                <a:off x="7271074" y="51413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0"/>
              <p:cNvSpPr/>
              <p:nvPr/>
            </p:nvSpPr>
            <p:spPr>
              <a:xfrm rot="10028088">
                <a:off x="7048873" y="8793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0"/>
              <p:cNvSpPr/>
              <p:nvPr/>
            </p:nvSpPr>
            <p:spPr>
              <a:xfrm rot="10028088">
                <a:off x="5447126" y="114614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" name="Google Shape;148;p30"/>
          <p:cNvSpPr/>
          <p:nvPr/>
        </p:nvSpPr>
        <p:spPr>
          <a:xfrm>
            <a:off x="-22662" y="-211563"/>
            <a:ext cx="9950746" cy="5543994"/>
          </a:xfrm>
          <a:prstGeom prst="rect">
            <a:avLst/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6096000" y="4797234"/>
            <a:ext cx="496939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 3반 9팀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6096000" y="5332431"/>
            <a:ext cx="505042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김동찬 김명준 김유진 이현경 최다윗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17987" y="1517919"/>
            <a:ext cx="85621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ROUTING STAR</a:t>
            </a:r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6250126" y="2399037"/>
            <a:ext cx="372367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Sub-PJT III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53695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기획의도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서비스와의 차이점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39"/>
          <p:cNvGrpSpPr/>
          <p:nvPr/>
        </p:nvGrpSpPr>
        <p:grpSpPr>
          <a:xfrm>
            <a:off x="5719572" y="586740"/>
            <a:ext cx="131514" cy="101835"/>
            <a:chOff x="3433572" y="586740"/>
            <a:chExt cx="131514" cy="101835"/>
          </a:xfrm>
        </p:grpSpPr>
        <p:cxnSp>
          <p:nvCxnSpPr>
            <p:cNvPr id="416" name="Google Shape;416;p39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9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8" name="Google Shape;418;p39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b="18082" l="0" r="0" t="5451"/>
          <a:stretch/>
        </p:blipFill>
        <p:spPr>
          <a:xfrm>
            <a:off x="1178719" y="1414350"/>
            <a:ext cx="2093721" cy="3048973"/>
          </a:xfrm>
          <a:prstGeom prst="rect">
            <a:avLst/>
          </a:prstGeom>
          <a:noFill/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" name="Google Shape;420;p39"/>
          <p:cNvPicPr preferRelativeResize="0"/>
          <p:nvPr/>
        </p:nvPicPr>
        <p:blipFill rotWithShape="1">
          <a:blip r:embed="rId5">
            <a:alphaModFix/>
          </a:blip>
          <a:srcRect b="5554" l="69602" r="5014" t="3220"/>
          <a:stretch/>
        </p:blipFill>
        <p:spPr>
          <a:xfrm>
            <a:off x="1491531" y="1799457"/>
            <a:ext cx="2014561" cy="3048973"/>
          </a:xfrm>
          <a:prstGeom prst="rect">
            <a:avLst/>
          </a:prstGeom>
          <a:noFill/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39"/>
          <p:cNvSpPr txBox="1"/>
          <p:nvPr/>
        </p:nvSpPr>
        <p:spPr>
          <a:xfrm>
            <a:off x="763420" y="5011047"/>
            <a:ext cx="3085913" cy="1406037"/>
          </a:xfrm>
          <a:prstGeom prst="rect">
            <a:avLst/>
          </a:prstGeom>
          <a:noFill/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F4976C"/>
                </a:solidFill>
                <a:latin typeface="Arial"/>
                <a:ea typeface="Arial"/>
                <a:cs typeface="Arial"/>
                <a:sym typeface="Arial"/>
              </a:rPr>
              <a:t>위치기반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SNS 서비스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장소에 대한 정보를 하나씩 모아서 일정을 짜야함</a:t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9"/>
          <p:cNvPicPr preferRelativeResize="0"/>
          <p:nvPr/>
        </p:nvPicPr>
        <p:blipFill rotWithShape="1">
          <a:blip r:embed="rId6">
            <a:alphaModFix/>
          </a:blip>
          <a:srcRect b="16984" l="0" r="0" t="2511"/>
          <a:stretch/>
        </p:blipFill>
        <p:spPr>
          <a:xfrm>
            <a:off x="5100253" y="1520652"/>
            <a:ext cx="1981858" cy="2836365"/>
          </a:xfrm>
          <a:prstGeom prst="rect">
            <a:avLst/>
          </a:prstGeom>
          <a:noFill/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39"/>
          <p:cNvSpPr txBox="1"/>
          <p:nvPr/>
        </p:nvSpPr>
        <p:spPr>
          <a:xfrm>
            <a:off x="4548225" y="4802009"/>
            <a:ext cx="3085913" cy="161507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F4976C"/>
                </a:solidFill>
                <a:latin typeface="Arial"/>
                <a:ea typeface="Arial"/>
                <a:cs typeface="Arial"/>
                <a:sym typeface="Arial"/>
              </a:rPr>
              <a:t>위치기반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SNS 서비스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컨셉이 너무 여행자체에 치중되어있음.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확인용도로 주로 사용 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9"/>
          <p:cNvPicPr preferRelativeResize="0"/>
          <p:nvPr/>
        </p:nvPicPr>
        <p:blipFill rotWithShape="1">
          <a:blip r:embed="rId7">
            <a:alphaModFix/>
          </a:blip>
          <a:srcRect b="7310" l="0" r="0" t="0"/>
          <a:stretch/>
        </p:blipFill>
        <p:spPr>
          <a:xfrm>
            <a:off x="8934669" y="1394052"/>
            <a:ext cx="1799603" cy="354726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 txBox="1"/>
          <p:nvPr/>
        </p:nvSpPr>
        <p:spPr>
          <a:xfrm>
            <a:off x="8291513" y="4253677"/>
            <a:ext cx="3447295" cy="216340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경로기반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SNS서비스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 게시글에 대해 사용자에게 </a:t>
            </a:r>
            <a:r>
              <a:rPr b="0" i="0" lang="en-US" sz="20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고유한 이미지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장소마다 자신의 </a:t>
            </a:r>
            <a:r>
              <a:rPr b="0" i="0" lang="en-US" sz="20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사진남기기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가능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저장 게시글을 편집하여 </a:t>
            </a:r>
            <a:r>
              <a:rPr b="0" i="0" lang="en-US" sz="20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2차 창작물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도모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9"/>
          <p:cNvSpPr/>
          <p:nvPr/>
        </p:nvSpPr>
        <p:spPr>
          <a:xfrm rot="-5400000">
            <a:off x="7772765" y="2750844"/>
            <a:ext cx="419022" cy="3759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C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763420" y="1301093"/>
            <a:ext cx="3085913" cy="33574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네이버지도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4553043" y="1301093"/>
            <a:ext cx="3085913" cy="33574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트리플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8291513" y="1301093"/>
            <a:ext cx="3447295" cy="37506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루팅스타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39"/>
          <p:cNvGrpSpPr/>
          <p:nvPr/>
        </p:nvGrpSpPr>
        <p:grpSpPr>
          <a:xfrm>
            <a:off x="8440628" y="1308336"/>
            <a:ext cx="343525" cy="343525"/>
            <a:chOff x="7764847" y="3231687"/>
            <a:chExt cx="3253785" cy="3253785"/>
          </a:xfrm>
        </p:grpSpPr>
        <p:sp>
          <p:nvSpPr>
            <p:cNvPr id="431" name="Google Shape;431;p39"/>
            <p:cNvSpPr/>
            <p:nvPr/>
          </p:nvSpPr>
          <p:spPr>
            <a:xfrm rot="-481395">
              <a:off x="7951739" y="3418579"/>
              <a:ext cx="2880000" cy="2880000"/>
            </a:xfrm>
            <a:prstGeom prst="ellipse">
              <a:avLst/>
            </a:prstGeom>
            <a:noFill/>
            <a:ln cap="flat" cmpd="sng" w="50800">
              <a:solidFill>
                <a:srgbClr val="84C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2" name="Google Shape;432;p39"/>
            <p:cNvCxnSpPr/>
            <p:nvPr/>
          </p:nvCxnSpPr>
          <p:spPr>
            <a:xfrm flipH="1" rot="-5236665">
              <a:off x="8841377" y="4505646"/>
              <a:ext cx="2471162" cy="503676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39"/>
            <p:cNvCxnSpPr/>
            <p:nvPr/>
          </p:nvCxnSpPr>
          <p:spPr>
            <a:xfrm rot="5563335">
              <a:off x="9879638" y="5880595"/>
              <a:ext cx="279223" cy="489053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39"/>
            <p:cNvCxnSpPr/>
            <p:nvPr/>
          </p:nvCxnSpPr>
          <p:spPr>
            <a:xfrm rot="-5236665">
              <a:off x="8659631" y="3018808"/>
              <a:ext cx="956311" cy="2227172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39"/>
            <p:cNvCxnSpPr/>
            <p:nvPr/>
          </p:nvCxnSpPr>
          <p:spPr>
            <a:xfrm rot="-5236665">
              <a:off x="8374020" y="3116918"/>
              <a:ext cx="1139073" cy="1829513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6" name="Google Shape;436;p39"/>
            <p:cNvSpPr/>
            <p:nvPr/>
          </p:nvSpPr>
          <p:spPr>
            <a:xfrm rot="-481395">
              <a:off x="10181914" y="3611195"/>
              <a:ext cx="180000" cy="180000"/>
            </a:xfrm>
            <a:prstGeom prst="ellipse">
              <a:avLst/>
            </a:prstGeom>
            <a:blipFill rotWithShape="1">
              <a:blip r:embed="rId8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rot="-481395">
              <a:off x="7912749" y="4467122"/>
              <a:ext cx="180000" cy="180000"/>
            </a:xfrm>
            <a:prstGeom prst="ellipse">
              <a:avLst/>
            </a:prstGeom>
            <a:blipFill rotWithShape="1">
              <a:blip r:embed="rId8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 rot="-481395">
              <a:off x="9794425" y="3414988"/>
              <a:ext cx="180000" cy="180000"/>
            </a:xfrm>
            <a:prstGeom prst="ellipse">
              <a:avLst/>
            </a:prstGeom>
            <a:blipFill rotWithShape="1">
              <a:blip r:embed="rId8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 rot="-481395">
              <a:off x="10194845" y="5914345"/>
              <a:ext cx="180000" cy="180000"/>
            </a:xfrm>
            <a:prstGeom prst="ellipse">
              <a:avLst/>
            </a:prstGeom>
            <a:blipFill rotWithShape="1">
              <a:blip r:embed="rId8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 rot="-481395">
              <a:off x="9672330" y="6163213"/>
              <a:ext cx="180000" cy="180000"/>
            </a:xfrm>
            <a:prstGeom prst="ellipse">
              <a:avLst/>
            </a:prstGeom>
            <a:blipFill rotWithShape="1">
              <a:blip r:embed="rId8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1" name="Google Shape;441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6417" y="1307952"/>
            <a:ext cx="330523" cy="330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ple Corp. | LinkedIn" id="442" name="Google Shape;44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6082" y="1287600"/>
            <a:ext cx="362734" cy="36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0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0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0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0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0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0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0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0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0"/>
          <p:cNvCxnSpPr>
            <a:stCxn id="447" idx="0"/>
            <a:endCxn id="447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stars texture" id="475" name="Google Shape;47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-312153" y="-217448"/>
            <a:ext cx="13228274" cy="7380874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40"/>
          <p:cNvGrpSpPr/>
          <p:nvPr/>
        </p:nvGrpSpPr>
        <p:grpSpPr>
          <a:xfrm>
            <a:off x="4487132" y="297763"/>
            <a:ext cx="3256764" cy="3256764"/>
            <a:chOff x="7764847" y="3231687"/>
            <a:chExt cx="3253785" cy="3253785"/>
          </a:xfrm>
        </p:grpSpPr>
        <p:sp>
          <p:nvSpPr>
            <p:cNvPr id="478" name="Google Shape;478;p40"/>
            <p:cNvSpPr/>
            <p:nvPr/>
          </p:nvSpPr>
          <p:spPr>
            <a:xfrm rot="-481395">
              <a:off x="7951739" y="3418579"/>
              <a:ext cx="2880000" cy="2880000"/>
            </a:xfrm>
            <a:prstGeom prst="ellipse">
              <a:avLst/>
            </a:prstGeom>
            <a:noFill/>
            <a:ln cap="flat" cmpd="sng" w="50800">
              <a:solidFill>
                <a:srgbClr val="84C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9" name="Google Shape;479;p40"/>
            <p:cNvCxnSpPr/>
            <p:nvPr/>
          </p:nvCxnSpPr>
          <p:spPr>
            <a:xfrm flipH="1" rot="-5236665">
              <a:off x="8841377" y="4505646"/>
              <a:ext cx="2471162" cy="503676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40"/>
            <p:cNvCxnSpPr/>
            <p:nvPr/>
          </p:nvCxnSpPr>
          <p:spPr>
            <a:xfrm rot="5563335">
              <a:off x="9879638" y="5880595"/>
              <a:ext cx="279223" cy="489053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40"/>
            <p:cNvCxnSpPr/>
            <p:nvPr/>
          </p:nvCxnSpPr>
          <p:spPr>
            <a:xfrm rot="-5236665">
              <a:off x="8659631" y="3018808"/>
              <a:ext cx="956311" cy="2227172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40"/>
            <p:cNvCxnSpPr/>
            <p:nvPr/>
          </p:nvCxnSpPr>
          <p:spPr>
            <a:xfrm rot="-5236665">
              <a:off x="8374020" y="3116918"/>
              <a:ext cx="1139073" cy="1829513"/>
            </a:xfrm>
            <a:prstGeom prst="straightConnector1">
              <a:avLst/>
            </a:prstGeom>
            <a:noFill/>
            <a:ln cap="flat" cmpd="sng" w="19050">
              <a:solidFill>
                <a:srgbClr val="C1C8E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0"/>
            <p:cNvSpPr/>
            <p:nvPr/>
          </p:nvSpPr>
          <p:spPr>
            <a:xfrm rot="-481395">
              <a:off x="10181914" y="3611195"/>
              <a:ext cx="180000" cy="180000"/>
            </a:xfrm>
            <a:prstGeom prst="ellipse">
              <a:avLst/>
            </a:prstGeom>
            <a:blipFill rotWithShape="1">
              <a:blip r:embed="rId6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-481395">
              <a:off x="7912749" y="4467122"/>
              <a:ext cx="180000" cy="180000"/>
            </a:xfrm>
            <a:prstGeom prst="ellipse">
              <a:avLst/>
            </a:prstGeom>
            <a:blipFill rotWithShape="1">
              <a:blip r:embed="rId6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rot="-481395">
              <a:off x="9794425" y="3414988"/>
              <a:ext cx="180000" cy="180000"/>
            </a:xfrm>
            <a:prstGeom prst="ellipse">
              <a:avLst/>
            </a:prstGeom>
            <a:blipFill rotWithShape="1">
              <a:blip r:embed="rId6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 rot="-481395">
              <a:off x="10194845" y="5914345"/>
              <a:ext cx="180000" cy="180000"/>
            </a:xfrm>
            <a:prstGeom prst="ellipse">
              <a:avLst/>
            </a:prstGeom>
            <a:blipFill rotWithShape="1">
              <a:blip r:embed="rId6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 rot="-481395">
              <a:off x="9672330" y="6163213"/>
              <a:ext cx="180000" cy="180000"/>
            </a:xfrm>
            <a:prstGeom prst="ellipse">
              <a:avLst/>
            </a:prstGeom>
            <a:blipFill rotWithShape="1">
              <a:blip r:embed="rId6">
                <a:alphaModFix amt="99000"/>
              </a:blip>
              <a:tile algn="tl" flip="none" tx="0" sx="100000" ty="0" sy="100000"/>
            </a:blipFill>
            <a:ln cap="flat" cmpd="sng" w="25400">
              <a:solidFill>
                <a:srgbClr val="5580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4015930" y="1445622"/>
            <a:ext cx="416267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ROUTING STAR</a:t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777019" y="3211251"/>
            <a:ext cx="35936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루팅스타,</a:t>
            </a:r>
            <a:endParaRPr/>
          </a:p>
        </p:txBody>
      </p:sp>
      <p:sp>
        <p:nvSpPr>
          <p:cNvPr id="490" name="Google Shape;490;p40"/>
          <p:cNvSpPr txBox="1"/>
          <p:nvPr/>
        </p:nvSpPr>
        <p:spPr>
          <a:xfrm>
            <a:off x="4421117" y="3716042"/>
            <a:ext cx="703614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당신의 발자취가 별이 되어 떠있는 곳</a:t>
            </a:r>
            <a:endParaRPr/>
          </a:p>
        </p:txBody>
      </p:sp>
      <p:sp>
        <p:nvSpPr>
          <p:cNvPr id="491" name="Google Shape;491;p40"/>
          <p:cNvSpPr txBox="1"/>
          <p:nvPr/>
        </p:nvSpPr>
        <p:spPr>
          <a:xfrm>
            <a:off x="4421117" y="4347884"/>
            <a:ext cx="703614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D2FDFF"/>
                </a:solidFill>
                <a:latin typeface="Arial"/>
                <a:ea typeface="Arial"/>
                <a:cs typeface="Arial"/>
                <a:sym typeface="Arial"/>
              </a:rPr>
              <a:t>라우팅(Routing)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최적의 경로를 선택하는 과정 + </a:t>
            </a:r>
            <a:r>
              <a:rPr b="0" i="0" lang="en-US" sz="2000" u="none" cap="none" strike="noStrike">
                <a:solidFill>
                  <a:srgbClr val="D2FDFF"/>
                </a:solidFill>
                <a:latin typeface="Arial"/>
                <a:ea typeface="Arial"/>
                <a:cs typeface="Arial"/>
                <a:sym typeface="Arial"/>
              </a:rPr>
              <a:t>스타(Star)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별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지도를 활용하여 여러가지 카테고리에 대한 </a:t>
            </a:r>
            <a:r>
              <a:rPr b="0" i="0" lang="en-US" sz="2000" u="none" cap="none" strike="noStrike">
                <a:solidFill>
                  <a:srgbClr val="D2FDFF"/>
                </a:solidFill>
                <a:latin typeface="Arial"/>
                <a:ea typeface="Arial"/>
                <a:cs typeface="Arial"/>
                <a:sym typeface="Arial"/>
              </a:rPr>
              <a:t>자신만의 경로를 공유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하는 것이 마치 ‘별자리를 수놓는‘ 느낌과 같아서 착안한 아이디어.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루팅스타 로고는 프로젝트 팀원들 각각의 위치를 이어서 만들어진 모양이라서 그 의미가 더 깊다고 볼 수 있겠습니다.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지금부터 루팅스타에서 </a:t>
            </a:r>
            <a:r>
              <a:rPr b="0" i="0" lang="en-US" sz="2000" u="none" cap="none" strike="noStrike">
                <a:solidFill>
                  <a:srgbClr val="D2FDFF"/>
                </a:solidFill>
                <a:latin typeface="Arial"/>
                <a:ea typeface="Arial"/>
                <a:cs typeface="Arial"/>
                <a:sym typeface="Arial"/>
              </a:rPr>
              <a:t>당신만의 경로를 공유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해보세요!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1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1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1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1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1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1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41"/>
          <p:cNvCxnSpPr>
            <a:stCxn id="496" idx="0"/>
            <a:endCxn id="496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9" name="Google Shape;51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1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 flipH="1">
            <a:off x="0" y="0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루팅스타의 서비스를 소개합니다!</a:t>
            </a:r>
            <a:endParaRPr/>
          </a:p>
        </p:txBody>
      </p:sp>
      <p:cxnSp>
        <p:nvCxnSpPr>
          <p:cNvPr id="526" name="Google Shape;526;p41"/>
          <p:cNvCxnSpPr/>
          <p:nvPr/>
        </p:nvCxnSpPr>
        <p:spPr>
          <a:xfrm>
            <a:off x="-869788" y="3387068"/>
            <a:ext cx="547756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stars texture" id="527" name="Google Shape;52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1233347" y="2902312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1225317" y="5538468"/>
            <a:ext cx="4345994" cy="7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21" y="547346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40122" y="3744961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71143" y="3842614"/>
            <a:ext cx="5234630" cy="14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8" y="412674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54" y="2863715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54" y="1533002"/>
            <a:ext cx="476833" cy="5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 txBox="1"/>
          <p:nvPr/>
        </p:nvSpPr>
        <p:spPr>
          <a:xfrm>
            <a:off x="1233347" y="1577069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1233347" y="4193696"/>
            <a:ext cx="2186657" cy="7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9678" y="1491843"/>
            <a:ext cx="1042570" cy="104257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2"/>
          <p:cNvSpPr txBox="1"/>
          <p:nvPr/>
        </p:nvSpPr>
        <p:spPr>
          <a:xfrm>
            <a:off x="4283740" y="2067805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923" y="1364697"/>
            <a:ext cx="1187688" cy="1271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2"/>
          <p:cNvSpPr txBox="1"/>
          <p:nvPr/>
        </p:nvSpPr>
        <p:spPr>
          <a:xfrm>
            <a:off x="5910106" y="2086903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Vuetify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6894" y="2587150"/>
            <a:ext cx="2333965" cy="12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2"/>
          <p:cNvSpPr txBox="1"/>
          <p:nvPr/>
        </p:nvSpPr>
        <p:spPr>
          <a:xfrm>
            <a:off x="5504673" y="3226337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7687" y="5292346"/>
            <a:ext cx="2278768" cy="100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 txBox="1"/>
          <p:nvPr/>
        </p:nvSpPr>
        <p:spPr>
          <a:xfrm>
            <a:off x="4379291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GitLab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40859" y="5130561"/>
            <a:ext cx="3714990" cy="111684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2"/>
          <p:cNvSpPr txBox="1"/>
          <p:nvPr/>
        </p:nvSpPr>
        <p:spPr>
          <a:xfrm>
            <a:off x="6125280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7998965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9781" y="4043568"/>
            <a:ext cx="1776824" cy="5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44290" y="3963629"/>
            <a:ext cx="842951" cy="83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7528" y="4065249"/>
            <a:ext cx="1928396" cy="4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840466" y="3765949"/>
            <a:ext cx="1086267" cy="115125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2"/>
          <p:cNvSpPr txBox="1"/>
          <p:nvPr/>
        </p:nvSpPr>
        <p:spPr>
          <a:xfrm>
            <a:off x="4476169" y="4618155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2"/>
          <p:cNvSpPr txBox="1"/>
          <p:nvPr/>
        </p:nvSpPr>
        <p:spPr>
          <a:xfrm>
            <a:off x="6220556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Nginx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2"/>
          <p:cNvSpPr txBox="1"/>
          <p:nvPr/>
        </p:nvSpPr>
        <p:spPr>
          <a:xfrm>
            <a:off x="8058784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2"/>
          <p:cNvSpPr txBox="1"/>
          <p:nvPr/>
        </p:nvSpPr>
        <p:spPr>
          <a:xfrm>
            <a:off x="9653491" y="4632561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2"/>
          <p:cNvSpPr txBox="1"/>
          <p:nvPr/>
        </p:nvSpPr>
        <p:spPr>
          <a:xfrm>
            <a:off x="9914464" y="3227423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Maria DB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39502" y="2744527"/>
            <a:ext cx="2965197" cy="84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17389" y="501957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28756" y="1241546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17389" y="247801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" id="569" name="Google Shape;569;p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91068" y="5119115"/>
            <a:ext cx="1104840" cy="11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 txBox="1"/>
          <p:nvPr/>
        </p:nvSpPr>
        <p:spPr>
          <a:xfrm>
            <a:off x="9589225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4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10800000">
            <a:off x="10290243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8" name="Google Shape;578;p42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579" name="Google Shape;579;p42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42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1" name="Google Shape;581;p42"/>
          <p:cNvSpPr txBox="1"/>
          <p:nvPr/>
        </p:nvSpPr>
        <p:spPr>
          <a:xfrm>
            <a:off x="5728729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3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1" name="Google Shape;5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1358857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3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4" name="Google Shape;5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1419" y="1585989"/>
            <a:ext cx="8463280" cy="457809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3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4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597" name="Google Shape;597;p43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43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9" name="Google Shape;599;p43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44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8" name="Google Shape;6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1790657" y="951207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페이지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44"/>
          <p:cNvGrpSpPr/>
          <p:nvPr/>
        </p:nvGrpSpPr>
        <p:grpSpPr>
          <a:xfrm>
            <a:off x="756050" y="1319514"/>
            <a:ext cx="2442138" cy="5255020"/>
            <a:chOff x="4066581" y="1319514"/>
            <a:chExt cx="2442138" cy="5255020"/>
          </a:xfrm>
        </p:grpSpPr>
        <p:sp>
          <p:nvSpPr>
            <p:cNvPr id="613" name="Google Shape;613;p44"/>
            <p:cNvSpPr/>
            <p:nvPr/>
          </p:nvSpPr>
          <p:spPr>
            <a:xfrm>
              <a:off x="4102775" y="1617080"/>
              <a:ext cx="2289810" cy="441415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14" name="Google Shape;614;p44"/>
            <p:cNvPicPr preferRelativeResize="0"/>
            <p:nvPr/>
          </p:nvPicPr>
          <p:blipFill rotWithShape="1">
            <a:blip r:embed="rId4">
              <a:alphaModFix/>
            </a:blip>
            <a:srcRect b="0" l="0" r="0" t="9495"/>
            <a:stretch/>
          </p:blipFill>
          <p:spPr>
            <a:xfrm>
              <a:off x="4184476" y="2031921"/>
              <a:ext cx="2126408" cy="395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4"/>
            <p:cNvPicPr preferRelativeResize="0"/>
            <p:nvPr/>
          </p:nvPicPr>
          <p:blipFill rotWithShape="1">
            <a:blip r:embed="rId4">
              <a:alphaModFix/>
            </a:blip>
            <a:srcRect b="18334" l="0" r="0" t="9496"/>
            <a:stretch/>
          </p:blipFill>
          <p:spPr>
            <a:xfrm>
              <a:off x="4184476" y="1617080"/>
              <a:ext cx="2126408" cy="3153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44"/>
            <p:cNvSpPr/>
            <p:nvPr/>
          </p:nvSpPr>
          <p:spPr>
            <a:xfrm>
              <a:off x="4184476" y="4735102"/>
              <a:ext cx="2126408" cy="44986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Samsung Galaxy Note 9 PNG Image Free Download searchpng.com" id="617" name="Google Shape;617;p44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406658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44"/>
          <p:cNvSpPr txBox="1"/>
          <p:nvPr/>
        </p:nvSpPr>
        <p:spPr>
          <a:xfrm>
            <a:off x="4116388" y="2177923"/>
            <a:ext cx="7380287" cy="12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인트로페이지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애니메이션 효과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주면서 자연스러운 서비스 흐름 형성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어떠한 서비스인지를 사용자가 인지할 수 있도록 느낌을 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9" name="Google Shape;619;p44"/>
          <p:cNvCxnSpPr>
            <a:stCxn id="620" idx="3"/>
            <a:endCxn id="621" idx="1"/>
          </p:cNvCxnSpPr>
          <p:nvPr/>
        </p:nvCxnSpPr>
        <p:spPr>
          <a:xfrm flipH="1" rot="10800000">
            <a:off x="3018645" y="4360326"/>
            <a:ext cx="1097700" cy="126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621" name="Google Shape;621;p44"/>
          <p:cNvSpPr txBox="1"/>
          <p:nvPr/>
        </p:nvSpPr>
        <p:spPr>
          <a:xfrm>
            <a:off x="4116387" y="3929340"/>
            <a:ext cx="7380287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카카오, 구글로그인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간편로그인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통한 서비스 이용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873945" y="3954779"/>
            <a:ext cx="2144700" cy="836295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44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623" name="Google Shape;623;p44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44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5" name="Google Shape;625;p4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5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1790657" y="2030707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5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7" name="Google Shape;6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10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5"/>
          <p:cNvSpPr txBox="1"/>
          <p:nvPr/>
        </p:nvSpPr>
        <p:spPr>
          <a:xfrm>
            <a:off x="316992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34" u="none" cap="none" strike="noStrike">
                <a:solidFill>
                  <a:srgbClr val="F4976C"/>
                </a:solidFill>
                <a:highlight>
                  <a:srgbClr val="D2FDFF"/>
                </a:highlight>
                <a:latin typeface="Arial"/>
                <a:ea typeface="Arial"/>
                <a:cs typeface="Arial"/>
                <a:sym typeface="Arial"/>
              </a:rPr>
              <a:t>정보를 얻을래!</a:t>
            </a:r>
            <a:endParaRPr b="1" i="0" sz="1200" u="none" cap="none" strike="noStrike">
              <a:solidFill>
                <a:srgbClr val="F4976C"/>
              </a:solidFill>
              <a:highlight>
                <a:srgbClr val="D2FD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5"/>
          <p:cNvSpPr txBox="1"/>
          <p:nvPr/>
        </p:nvSpPr>
        <p:spPr>
          <a:xfrm>
            <a:off x="1156100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유저들만 알고있는</a:t>
            </a:r>
            <a:b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경로에 대한 특별한 정보를</a:t>
            </a:r>
            <a:b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얻어보세요</a:t>
            </a:r>
            <a:endParaRPr b="0" i="0" sz="50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5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1790657" y="329118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6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" name="Google Shape;653;p46"/>
          <p:cNvGrpSpPr/>
          <p:nvPr/>
        </p:nvGrpSpPr>
        <p:grpSpPr>
          <a:xfrm>
            <a:off x="748902" y="1319514"/>
            <a:ext cx="2442138" cy="5255020"/>
            <a:chOff x="3123638" y="1319514"/>
            <a:chExt cx="2442138" cy="5255020"/>
          </a:xfrm>
        </p:grpSpPr>
        <p:sp>
          <p:nvSpPr>
            <p:cNvPr id="654" name="Google Shape;654;p46"/>
            <p:cNvSpPr/>
            <p:nvPr/>
          </p:nvSpPr>
          <p:spPr>
            <a:xfrm>
              <a:off x="315734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5" name="Google Shape;655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3440" y="1617080"/>
              <a:ext cx="2126409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656" name="Google Shape;656;p46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312363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46"/>
          <p:cNvSpPr txBox="1"/>
          <p:nvPr/>
        </p:nvSpPr>
        <p:spPr>
          <a:xfrm>
            <a:off x="4122507" y="3424051"/>
            <a:ext cx="6789600" cy="15119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루트 게시글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내가 팔로우한 사람들이 올린 루트를 볼 수 있어요!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게시글에 대한 </a:t>
            </a:r>
            <a:r>
              <a:rPr b="1" i="0" lang="en-US" sz="2400" u="none" cap="none" strike="noStrike">
                <a:solidFill>
                  <a:srgbClr val="CB263E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좋아요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저장하기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46"/>
          <p:cNvCxnSpPr>
            <a:stCxn id="659" idx="3"/>
            <a:endCxn id="657" idx="1"/>
          </p:cNvCxnSpPr>
          <p:nvPr/>
        </p:nvCxnSpPr>
        <p:spPr>
          <a:xfrm flipH="1" rot="10800000">
            <a:off x="3018645" y="4180137"/>
            <a:ext cx="1104000" cy="3480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659" name="Google Shape;659;p46"/>
          <p:cNvSpPr/>
          <p:nvPr/>
        </p:nvSpPr>
        <p:spPr>
          <a:xfrm>
            <a:off x="873945" y="3737962"/>
            <a:ext cx="2144700" cy="1580349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873945" y="1489979"/>
            <a:ext cx="2144700" cy="532015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1" name="Google Shape;661;p46"/>
          <p:cNvCxnSpPr>
            <a:stCxn id="660" idx="3"/>
            <a:endCxn id="662" idx="1"/>
          </p:cNvCxnSpPr>
          <p:nvPr/>
        </p:nvCxnSpPr>
        <p:spPr>
          <a:xfrm>
            <a:off x="3018645" y="1755987"/>
            <a:ext cx="1104000" cy="5028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662" name="Google Shape;662;p46"/>
          <p:cNvSpPr txBox="1"/>
          <p:nvPr/>
        </p:nvSpPr>
        <p:spPr>
          <a:xfrm>
            <a:off x="4122507" y="1290310"/>
            <a:ext cx="6789600" cy="1936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 헤더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로고를 통해 홈으로 돌아가기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처음 방문한 유저를 위한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유저가이드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마이페이지, 로그아웃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873945" y="5445412"/>
            <a:ext cx="2144700" cy="319118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46"/>
          <p:cNvCxnSpPr>
            <a:stCxn id="663" idx="3"/>
            <a:endCxn id="665" idx="1"/>
          </p:cNvCxnSpPr>
          <p:nvPr/>
        </p:nvCxnSpPr>
        <p:spPr>
          <a:xfrm flipH="1" rot="10800000">
            <a:off x="3018645" y="5546171"/>
            <a:ext cx="1104000" cy="588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665" name="Google Shape;665;p46"/>
          <p:cNvSpPr txBox="1"/>
          <p:nvPr/>
        </p:nvSpPr>
        <p:spPr>
          <a:xfrm>
            <a:off x="4122507" y="5002622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 네비게이션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/ 루트등록 / 홈으로 돌아가기 기능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46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667" name="Google Shape;667;p46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46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9" name="Google Shape;669;p46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7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8" name="Google Shape;6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1790657" y="437068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7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디테일 페이지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47"/>
          <p:cNvGrpSpPr/>
          <p:nvPr/>
        </p:nvGrpSpPr>
        <p:grpSpPr>
          <a:xfrm>
            <a:off x="752475" y="1319514"/>
            <a:ext cx="2442138" cy="5255020"/>
            <a:chOff x="5862592" y="1319514"/>
            <a:chExt cx="2442138" cy="5255020"/>
          </a:xfrm>
        </p:grpSpPr>
        <p:sp>
          <p:nvSpPr>
            <p:cNvPr id="684" name="Google Shape;684;p47"/>
            <p:cNvSpPr/>
            <p:nvPr/>
          </p:nvSpPr>
          <p:spPr>
            <a:xfrm>
              <a:off x="58962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85" name="Google Shape;685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785" y="1617080"/>
              <a:ext cx="2126408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7"/>
            <p:cNvPicPr preferRelativeResize="0"/>
            <p:nvPr/>
          </p:nvPicPr>
          <p:blipFill rotWithShape="1">
            <a:blip r:embed="rId5">
              <a:alphaModFix/>
            </a:blip>
            <a:srcRect b="0" l="0" r="0" t="85000"/>
            <a:stretch/>
          </p:blipFill>
          <p:spPr>
            <a:xfrm>
              <a:off x="5955744" y="5323839"/>
              <a:ext cx="2148449" cy="662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7"/>
            <p:cNvPicPr preferRelativeResize="0"/>
            <p:nvPr/>
          </p:nvPicPr>
          <p:blipFill rotWithShape="1">
            <a:blip r:embed="rId5">
              <a:alphaModFix/>
            </a:blip>
            <a:srcRect b="18414" l="0" r="0" t="76665"/>
            <a:stretch/>
          </p:blipFill>
          <p:spPr>
            <a:xfrm>
              <a:off x="5955744" y="5215253"/>
              <a:ext cx="2148449" cy="217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688" name="Google Shape;688;p47"/>
            <p:cNvPicPr preferRelativeResize="0"/>
            <p:nvPr/>
          </p:nvPicPr>
          <p:blipFill rotWithShape="1">
            <a:blip r:embed="rId6">
              <a:alphaModFix/>
            </a:blip>
            <a:srcRect b="0" l="35139" r="20121" t="3733"/>
            <a:stretch/>
          </p:blipFill>
          <p:spPr>
            <a:xfrm>
              <a:off x="58625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9" name="Google Shape;689;p47"/>
          <p:cNvSpPr txBox="1"/>
          <p:nvPr/>
        </p:nvSpPr>
        <p:spPr>
          <a:xfrm>
            <a:off x="4122507" y="1323449"/>
            <a:ext cx="6789600" cy="2786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장소정보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페이지의 썸네일을 클릭하면 해당 루트의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디테일 페이지로 이동합니다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상대방의 프로필 페이지로 이동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지도에 찍힌 핀 클릭 시 유저가 작성한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핀에 대한 정보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확인가능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873945" y="1933762"/>
            <a:ext cx="2144700" cy="1687261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1" name="Google Shape;691;p47"/>
          <p:cNvCxnSpPr>
            <a:stCxn id="690" idx="3"/>
            <a:endCxn id="689" idx="1"/>
          </p:cNvCxnSpPr>
          <p:nvPr/>
        </p:nvCxnSpPr>
        <p:spPr>
          <a:xfrm flipH="1" rot="10800000">
            <a:off x="3018645" y="2716492"/>
            <a:ext cx="1104000" cy="609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grpSp>
        <p:nvGrpSpPr>
          <p:cNvPr id="692" name="Google Shape;692;p47"/>
          <p:cNvGrpSpPr/>
          <p:nvPr/>
        </p:nvGrpSpPr>
        <p:grpSpPr>
          <a:xfrm>
            <a:off x="1868943" y="2532902"/>
            <a:ext cx="4144600" cy="2213197"/>
            <a:chOff x="1896797" y="2532902"/>
            <a:chExt cx="4144600" cy="2213197"/>
          </a:xfrm>
        </p:grpSpPr>
        <p:pic>
          <p:nvPicPr>
            <p:cNvPr id="693" name="Google Shape;693;p47"/>
            <p:cNvPicPr preferRelativeResize="0"/>
            <p:nvPr/>
          </p:nvPicPr>
          <p:blipFill rotWithShape="1">
            <a:blip r:embed="rId5">
              <a:alphaModFix/>
            </a:blip>
            <a:srcRect b="27516" l="0" r="0" t="42979"/>
            <a:stretch/>
          </p:blipFill>
          <p:spPr>
            <a:xfrm>
              <a:off x="2390297" y="2532902"/>
              <a:ext cx="3651100" cy="2213197"/>
            </a:xfrm>
            <a:prstGeom prst="rect">
              <a:avLst/>
            </a:prstGeom>
            <a:noFill/>
            <a:ln cap="sq" cmpd="sng" w="63500">
              <a:solidFill>
                <a:srgbClr val="FBE8A6"/>
              </a:solidFill>
              <a:prstDash val="solid"/>
              <a:bevel/>
              <a:headEnd len="sm" w="sm" type="none"/>
              <a:tailEnd len="sm" w="sm" type="none"/>
            </a:ln>
          </p:spPr>
        </p:pic>
        <p:cxnSp>
          <p:nvCxnSpPr>
            <p:cNvPr id="694" name="Google Shape;694;p47"/>
            <p:cNvCxnSpPr>
              <a:endCxn id="693" idx="1"/>
            </p:cNvCxnSpPr>
            <p:nvPr/>
          </p:nvCxnSpPr>
          <p:spPr>
            <a:xfrm flipH="1" rot="10800000">
              <a:off x="1896797" y="3639500"/>
              <a:ext cx="493500" cy="731100"/>
            </a:xfrm>
            <a:prstGeom prst="straightConnector1">
              <a:avLst/>
            </a:prstGeom>
            <a:noFill/>
            <a:ln cap="flat" cmpd="sng" w="38100">
              <a:solidFill>
                <a:srgbClr val="FBE8A6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sp>
        <p:nvSpPr>
          <p:cNvPr id="695" name="Google Shape;695;p47"/>
          <p:cNvSpPr/>
          <p:nvPr/>
        </p:nvSpPr>
        <p:spPr>
          <a:xfrm>
            <a:off x="873945" y="5126716"/>
            <a:ext cx="2144700" cy="359684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Google Shape;696;p47"/>
          <p:cNvCxnSpPr>
            <a:stCxn id="695" idx="3"/>
            <a:endCxn id="697" idx="1"/>
          </p:cNvCxnSpPr>
          <p:nvPr/>
        </p:nvCxnSpPr>
        <p:spPr>
          <a:xfrm>
            <a:off x="3018645" y="5306558"/>
            <a:ext cx="1104000" cy="585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697" name="Google Shape;697;p47"/>
          <p:cNvSpPr txBox="1"/>
          <p:nvPr/>
        </p:nvSpPr>
        <p:spPr>
          <a:xfrm>
            <a:off x="4122507" y="4821521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댓글기능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상대방 루트에 대한 감상평을 작성해보세요!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47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699" name="Google Shape;699;p47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47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1" name="Google Shape;701;p4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0" name="Google Shape;7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1790657" y="5451770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8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3" name="Google Shape;713;p48"/>
          <p:cNvGrpSpPr/>
          <p:nvPr/>
        </p:nvGrpSpPr>
        <p:grpSpPr>
          <a:xfrm>
            <a:off x="9229467" y="1319514"/>
            <a:ext cx="2442138" cy="5255020"/>
            <a:chOff x="8494891" y="1319514"/>
            <a:chExt cx="2442138" cy="5255020"/>
          </a:xfrm>
        </p:grpSpPr>
        <p:sp>
          <p:nvSpPr>
            <p:cNvPr id="714" name="Google Shape;714;p48"/>
            <p:cNvSpPr/>
            <p:nvPr/>
          </p:nvSpPr>
          <p:spPr>
            <a:xfrm>
              <a:off x="852859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15" name="Google Shape;715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10299" y="1602128"/>
              <a:ext cx="2126408" cy="4368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716" name="Google Shape;716;p48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849489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48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48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&amp; 검색 결과 페이지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48"/>
          <p:cNvGrpSpPr/>
          <p:nvPr/>
        </p:nvGrpSpPr>
        <p:grpSpPr>
          <a:xfrm>
            <a:off x="752475" y="1319514"/>
            <a:ext cx="2442138" cy="5255020"/>
            <a:chOff x="8442801" y="1319514"/>
            <a:chExt cx="2442138" cy="5255020"/>
          </a:xfrm>
        </p:grpSpPr>
        <p:sp>
          <p:nvSpPr>
            <p:cNvPr id="720" name="Google Shape;720;p48"/>
            <p:cNvSpPr/>
            <p:nvPr/>
          </p:nvSpPr>
          <p:spPr>
            <a:xfrm>
              <a:off x="847650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21" name="Google Shape;721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58209" y="1617080"/>
              <a:ext cx="2126408" cy="4368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722" name="Google Shape;722;p48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844280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3" name="Google Shape;723;p48"/>
          <p:cNvCxnSpPr>
            <a:stCxn id="724" idx="3"/>
            <a:endCxn id="725" idx="1"/>
          </p:cNvCxnSpPr>
          <p:nvPr/>
        </p:nvCxnSpPr>
        <p:spPr>
          <a:xfrm flipH="1" rot="10800000">
            <a:off x="3018645" y="2703950"/>
            <a:ext cx="430800" cy="8694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725" name="Google Shape;725;p48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루트검색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‘누구와, 무엇을’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이라는 주제로 검색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경험을 향상을 위한 버튼 움직임 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8"/>
          <p:cNvSpPr/>
          <p:nvPr/>
        </p:nvSpPr>
        <p:spPr>
          <a:xfrm>
            <a:off x="9344875" y="2107303"/>
            <a:ext cx="2144700" cy="2216755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48"/>
          <p:cNvCxnSpPr>
            <a:stCxn id="728" idx="3"/>
            <a:endCxn id="726" idx="1"/>
          </p:cNvCxnSpPr>
          <p:nvPr/>
        </p:nvCxnSpPr>
        <p:spPr>
          <a:xfrm flipH="1" rot="10800000">
            <a:off x="8974566" y="3215542"/>
            <a:ext cx="370200" cy="12210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728" name="Google Shape;728;p48"/>
          <p:cNvSpPr txBox="1"/>
          <p:nvPr/>
        </p:nvSpPr>
        <p:spPr>
          <a:xfrm>
            <a:off x="3449514" y="3813315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검색결과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친구들과 나의 루트, 지금 인기있는 루트,    두 가지 종류로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 검색결과 필터링효과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8047" y="2464972"/>
            <a:ext cx="2104260" cy="22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8"/>
          <p:cNvSpPr/>
          <p:nvPr/>
        </p:nvSpPr>
        <p:spPr>
          <a:xfrm>
            <a:off x="873945" y="2464972"/>
            <a:ext cx="2144700" cy="2216755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0" name="Google Shape;730;p48"/>
          <p:cNvGrpSpPr/>
          <p:nvPr/>
        </p:nvGrpSpPr>
        <p:grpSpPr>
          <a:xfrm>
            <a:off x="6518495" y="586740"/>
            <a:ext cx="131514" cy="101835"/>
            <a:chOff x="3433572" y="586740"/>
            <a:chExt cx="131514" cy="101835"/>
          </a:xfrm>
        </p:grpSpPr>
        <p:cxnSp>
          <p:nvCxnSpPr>
            <p:cNvPr id="731" name="Google Shape;731;p48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48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3" name="Google Shape;733;p48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1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1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1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1"/>
          <p:cNvCxnSpPr>
            <a:stCxn id="157" idx="0"/>
            <a:endCxn id="157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/>
          <p:nvPr/>
        </p:nvSpPr>
        <p:spPr>
          <a:xfrm flipH="1" rot="10800000">
            <a:off x="4656482" y="0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stars texture" id="186" name="Google Shape;1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7399707" y="1874748"/>
            <a:ext cx="4255846" cy="310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팀 소개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 의도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 소개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/>
          <p:nvPr/>
        </p:nvSpPr>
        <p:spPr>
          <a:xfrm flipH="1">
            <a:off x="-19768" y="-1937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0" y="2826919"/>
            <a:ext cx="60960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2" name="Google Shape;7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790657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9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5" name="Google Shape;74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55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9"/>
          <p:cNvSpPr txBox="1"/>
          <p:nvPr/>
        </p:nvSpPr>
        <p:spPr>
          <a:xfrm>
            <a:off x="3083977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34" u="none" cap="none" strike="noStrike">
                <a:solidFill>
                  <a:srgbClr val="FBEBA6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공유할래!</a:t>
            </a:r>
            <a:endParaRPr b="1" i="0" sz="1200" u="none" cap="none" strike="noStrike">
              <a:solidFill>
                <a:srgbClr val="FBEBA6"/>
              </a:solidFill>
              <a:highlight>
                <a:srgbClr val="395E8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9"/>
          <p:cNvSpPr txBox="1"/>
          <p:nvPr/>
        </p:nvSpPr>
        <p:spPr>
          <a:xfrm>
            <a:off x="1150977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분들에게</a:t>
            </a:r>
            <a:endParaRPr b="0" i="0" sz="50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여러분만의 알짜배기 우리동네 코스 공유해보세요!</a:t>
            </a:r>
            <a:endParaRPr b="0" i="0" sz="50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119223">
            <a:off x="7514070" y="1757824"/>
            <a:ext cx="1182667" cy="11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50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8" name="Google Shape;7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638132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0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50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50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페이지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0"/>
          <p:cNvSpPr txBox="1"/>
          <p:nvPr/>
        </p:nvSpPr>
        <p:spPr>
          <a:xfrm>
            <a:off x="3786695" y="1319514"/>
            <a:ext cx="7244471" cy="226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루트등록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검색기능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통해 보다 쉽게 장소를 찾아보세요.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등록하고자 하는 루트를 지정하면 마커로 표시됩니다.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개의 마커가 생성되면 자동적으로 마커를 이어주는 선이 만들어집니다.</a:t>
            </a:r>
            <a:endParaRPr/>
          </a:p>
        </p:txBody>
      </p:sp>
      <p:sp>
        <p:nvSpPr>
          <p:cNvPr id="763" name="Google Shape;763;p50"/>
          <p:cNvSpPr txBox="1"/>
          <p:nvPr/>
        </p:nvSpPr>
        <p:spPr>
          <a:xfrm>
            <a:off x="3786695" y="4134436"/>
            <a:ext cx="7244471" cy="1844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마커정보카드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지도에 마커를 등록하게되면 해당 장소에 대한 간단한 정보를 기입할 수 있는 카드가 만들어집니다.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장소의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사진, 짧은 글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등록이 가능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p50"/>
          <p:cNvCxnSpPr>
            <a:stCxn id="765" idx="3"/>
          </p:cNvCxnSpPr>
          <p:nvPr/>
        </p:nvCxnSpPr>
        <p:spPr>
          <a:xfrm flipH="1" rot="10800000">
            <a:off x="3018645" y="2083415"/>
            <a:ext cx="430800" cy="8445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grpSp>
        <p:nvGrpSpPr>
          <p:cNvPr id="766" name="Google Shape;766;p50"/>
          <p:cNvGrpSpPr/>
          <p:nvPr/>
        </p:nvGrpSpPr>
        <p:grpSpPr>
          <a:xfrm>
            <a:off x="752475" y="1319514"/>
            <a:ext cx="2442138" cy="5274135"/>
            <a:chOff x="752475" y="1319514"/>
            <a:chExt cx="2442138" cy="5274135"/>
          </a:xfrm>
        </p:grpSpPr>
        <p:pic>
          <p:nvPicPr>
            <p:cNvPr descr="Samsung Galaxy Note 9 PNG Image Free Download searchpng.com" id="767" name="Google Shape;767;p50"/>
            <p:cNvPicPr preferRelativeResize="0"/>
            <p:nvPr/>
          </p:nvPicPr>
          <p:blipFill rotWithShape="1">
            <a:blip r:embed="rId4">
              <a:alphaModFix/>
            </a:blip>
            <a:srcRect b="0" l="35139" r="20121" t="3733"/>
            <a:stretch/>
          </p:blipFill>
          <p:spPr>
            <a:xfrm>
              <a:off x="752475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50"/>
            <p:cNvSpPr/>
            <p:nvPr/>
          </p:nvSpPr>
          <p:spPr>
            <a:xfrm>
              <a:off x="1737229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cap="flat" cmpd="thinThick" w="44450">
              <a:solidFill>
                <a:srgbClr val="C1C8E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69" name="Google Shape;769;p50"/>
            <p:cNvGrpSpPr/>
            <p:nvPr/>
          </p:nvGrpSpPr>
          <p:grpSpPr>
            <a:xfrm>
              <a:off x="786182" y="1617080"/>
              <a:ext cx="2289810" cy="4414150"/>
              <a:chOff x="786182" y="1617080"/>
              <a:chExt cx="2289810" cy="4414150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786182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771" name="Google Shape;771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7883" y="1617080"/>
                <a:ext cx="2126408" cy="4368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2" name="Google Shape;772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66457" y="1909204"/>
                <a:ext cx="2123157" cy="39101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87825"/>
              <a:stretch/>
            </p:blipFill>
            <p:spPr>
              <a:xfrm>
                <a:off x="863207" y="5454015"/>
                <a:ext cx="2126408" cy="531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65" name="Google Shape;765;p50"/>
          <p:cNvSpPr/>
          <p:nvPr/>
        </p:nvSpPr>
        <p:spPr>
          <a:xfrm>
            <a:off x="873945" y="1868765"/>
            <a:ext cx="2144700" cy="2118300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0"/>
          <p:cNvSpPr/>
          <p:nvPr/>
        </p:nvSpPr>
        <p:spPr>
          <a:xfrm>
            <a:off x="875070" y="3987126"/>
            <a:ext cx="2144700" cy="1467000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50"/>
          <p:cNvCxnSpPr>
            <a:stCxn id="774" idx="3"/>
            <a:endCxn id="763" idx="1"/>
          </p:cNvCxnSpPr>
          <p:nvPr/>
        </p:nvCxnSpPr>
        <p:spPr>
          <a:xfrm>
            <a:off x="3019770" y="4720626"/>
            <a:ext cx="766800" cy="3360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grpSp>
        <p:nvGrpSpPr>
          <p:cNvPr id="776" name="Google Shape;776;p50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777" name="Google Shape;777;p50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8" name="Google Shape;778;p50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9" name="Google Shape;779;p5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1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51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51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51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8" name="Google Shape;7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58632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1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51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1" name="Google Shape;791;p51"/>
          <p:cNvGrpSpPr/>
          <p:nvPr/>
        </p:nvGrpSpPr>
        <p:grpSpPr>
          <a:xfrm>
            <a:off x="3396775" y="1319514"/>
            <a:ext cx="2442138" cy="5255020"/>
            <a:chOff x="5584206" y="1319514"/>
            <a:chExt cx="2442138" cy="5255020"/>
          </a:xfrm>
        </p:grpSpPr>
        <p:sp>
          <p:nvSpPr>
            <p:cNvPr id="792" name="Google Shape;792;p51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Samsung Galaxy Note 9 PNG Image Free Download searchpng.com" id="793" name="Google Shape;793;p51"/>
            <p:cNvPicPr preferRelativeResize="0"/>
            <p:nvPr/>
          </p:nvPicPr>
          <p:blipFill rotWithShape="1">
            <a:blip r:embed="rId4">
              <a:alphaModFix/>
            </a:blip>
            <a:srcRect b="0" l="35139" r="20121" t="3733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51"/>
            <p:cNvPicPr preferRelativeResize="0"/>
            <p:nvPr/>
          </p:nvPicPr>
          <p:blipFill rotWithShape="1">
            <a:blip r:embed="rId5">
              <a:alphaModFix/>
            </a:blip>
            <a:srcRect b="0" l="0" r="0"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5" name="Google Shape;795;p51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51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등록 페이지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51"/>
          <p:cNvGrpSpPr/>
          <p:nvPr/>
        </p:nvGrpSpPr>
        <p:grpSpPr>
          <a:xfrm>
            <a:off x="752475" y="1319514"/>
            <a:ext cx="2442138" cy="5255020"/>
            <a:chOff x="5584206" y="1319514"/>
            <a:chExt cx="2442138" cy="5255020"/>
          </a:xfrm>
        </p:grpSpPr>
        <p:sp>
          <p:nvSpPr>
            <p:cNvPr id="798" name="Google Shape;798;p51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Samsung Galaxy Note 9 PNG Image Free Download searchpng.com" id="799" name="Google Shape;799;p51"/>
            <p:cNvPicPr preferRelativeResize="0"/>
            <p:nvPr/>
          </p:nvPicPr>
          <p:blipFill rotWithShape="1">
            <a:blip r:embed="rId4">
              <a:alphaModFix/>
            </a:blip>
            <a:srcRect b="0" l="35139" r="20121" t="3733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51"/>
            <p:cNvPicPr preferRelativeResize="0"/>
            <p:nvPr/>
          </p:nvPicPr>
          <p:blipFill rotWithShape="1">
            <a:blip r:embed="rId5">
              <a:alphaModFix/>
            </a:blip>
            <a:srcRect b="0" l="0" r="0"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51"/>
          <p:cNvSpPr txBox="1"/>
          <p:nvPr/>
        </p:nvSpPr>
        <p:spPr>
          <a:xfrm>
            <a:off x="6096000" y="1644109"/>
            <a:ext cx="5384800" cy="3118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게시글에 대한 정보 작성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앞서 등록페이지에서 설정한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썸네일 이미지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미리보기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태그지정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통해 다른 유저가 태그로 해당 루트를 검색할 수 있도록 설정해줍니다.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만들어진 루팅스타가 화면에 보여지면서 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완료</a:t>
            </a:r>
            <a:endParaRPr/>
          </a:p>
        </p:txBody>
      </p:sp>
      <p:pic>
        <p:nvPicPr>
          <p:cNvPr id="802" name="Google Shape;80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343" y="1616935"/>
            <a:ext cx="2123948" cy="4237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51"/>
          <p:cNvCxnSpPr>
            <a:stCxn id="804" idx="3"/>
            <a:endCxn id="801" idx="1"/>
          </p:cNvCxnSpPr>
          <p:nvPr/>
        </p:nvCxnSpPr>
        <p:spPr>
          <a:xfrm flipH="1" rot="10800000">
            <a:off x="5638591" y="3203283"/>
            <a:ext cx="457500" cy="436200"/>
          </a:xfrm>
          <a:prstGeom prst="straightConnector1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04" name="Google Shape;804;p51"/>
          <p:cNvSpPr/>
          <p:nvPr/>
        </p:nvSpPr>
        <p:spPr>
          <a:xfrm>
            <a:off x="3493891" y="1868765"/>
            <a:ext cx="2144700" cy="3541435"/>
          </a:xfrm>
          <a:prstGeom prst="rect">
            <a:avLst/>
          </a:prstGeom>
          <a:noFill/>
          <a:ln cap="sq" cmpd="sng" w="63500">
            <a:solidFill>
              <a:srgbClr val="F4976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51"/>
          <p:cNvGrpSpPr/>
          <p:nvPr/>
        </p:nvGrpSpPr>
        <p:grpSpPr>
          <a:xfrm>
            <a:off x="4426209" y="4335107"/>
            <a:ext cx="1910080" cy="1910080"/>
            <a:chOff x="4426209" y="4335107"/>
            <a:chExt cx="1910080" cy="1910080"/>
          </a:xfrm>
        </p:grpSpPr>
        <p:pic>
          <p:nvPicPr>
            <p:cNvPr id="806" name="Google Shape;806;p51"/>
            <p:cNvPicPr preferRelativeResize="0"/>
            <p:nvPr/>
          </p:nvPicPr>
          <p:blipFill rotWithShape="1">
            <a:blip r:embed="rId7">
              <a:alphaModFix/>
            </a:blip>
            <a:srcRect b="9336" l="5084" r="5130" t="46963"/>
            <a:stretch/>
          </p:blipFill>
          <p:spPr>
            <a:xfrm>
              <a:off x="4426209" y="4335107"/>
              <a:ext cx="1910080" cy="191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51"/>
            <p:cNvSpPr/>
            <p:nvPr/>
          </p:nvSpPr>
          <p:spPr>
            <a:xfrm>
              <a:off x="4480560" y="4378960"/>
              <a:ext cx="1808480" cy="1811202"/>
            </a:xfrm>
            <a:prstGeom prst="rect">
              <a:avLst/>
            </a:prstGeom>
            <a:noFill/>
            <a:ln cap="sq" cmpd="sng" w="44450">
              <a:solidFill>
                <a:srgbClr val="F4976C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51"/>
          <p:cNvGrpSpPr/>
          <p:nvPr/>
        </p:nvGrpSpPr>
        <p:grpSpPr>
          <a:xfrm>
            <a:off x="3602752" y="2366191"/>
            <a:ext cx="1926978" cy="2644141"/>
            <a:chOff x="3602752" y="2366191"/>
            <a:chExt cx="1926978" cy="2644141"/>
          </a:xfrm>
        </p:grpSpPr>
        <p:pic>
          <p:nvPicPr>
            <p:cNvPr id="809" name="Google Shape;809;p51"/>
            <p:cNvPicPr preferRelativeResize="0"/>
            <p:nvPr/>
          </p:nvPicPr>
          <p:blipFill rotWithShape="1">
            <a:blip r:embed="rId8">
              <a:alphaModFix/>
            </a:blip>
            <a:srcRect b="17757" l="5397" r="3980" t="21721"/>
            <a:stretch/>
          </p:blipFill>
          <p:spPr>
            <a:xfrm>
              <a:off x="3602752" y="2366191"/>
              <a:ext cx="1926978" cy="26441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51"/>
            <p:cNvSpPr/>
            <p:nvPr/>
          </p:nvSpPr>
          <p:spPr>
            <a:xfrm>
              <a:off x="3630096" y="2433320"/>
              <a:ext cx="1841064" cy="2529840"/>
            </a:xfrm>
            <a:prstGeom prst="rect">
              <a:avLst/>
            </a:prstGeom>
            <a:noFill/>
            <a:ln cap="sq" cmpd="sng" w="44450">
              <a:solidFill>
                <a:srgbClr val="F4976C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51"/>
          <p:cNvGrpSpPr/>
          <p:nvPr/>
        </p:nvGrpSpPr>
        <p:grpSpPr>
          <a:xfrm>
            <a:off x="5572834" y="586740"/>
            <a:ext cx="131514" cy="101835"/>
            <a:chOff x="3433572" y="586740"/>
            <a:chExt cx="131514" cy="101835"/>
          </a:xfrm>
        </p:grpSpPr>
        <p:cxnSp>
          <p:nvCxnSpPr>
            <p:cNvPr id="812" name="Google Shape;812;p51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p51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14" name="Google Shape;814;p5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2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5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5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p5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3" name="Google Shape;8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479132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5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52"/>
          <p:cNvSpPr txBox="1"/>
          <p:nvPr/>
        </p:nvSpPr>
        <p:spPr>
          <a:xfrm>
            <a:off x="6514330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34" u="none" cap="none" strike="noStrike">
                <a:solidFill>
                  <a:srgbClr val="84CEEB"/>
                </a:solidFill>
                <a:highlight>
                  <a:srgbClr val="FBEBA6"/>
                </a:highlight>
                <a:latin typeface="Arial"/>
                <a:ea typeface="Arial"/>
                <a:cs typeface="Arial"/>
                <a:sym typeface="Arial"/>
              </a:rPr>
              <a:t>탐나는데?</a:t>
            </a:r>
            <a:endParaRPr b="1" i="0" sz="1200" u="none" cap="none" strike="noStrike">
              <a:solidFill>
                <a:srgbClr val="84CEEB"/>
              </a:solidFill>
              <a:highlight>
                <a:srgbClr val="FBEBA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2"/>
          <p:cNvSpPr txBox="1"/>
          <p:nvPr/>
        </p:nvSpPr>
        <p:spPr>
          <a:xfrm>
            <a:off x="3880664" y="3042074"/>
            <a:ext cx="7154981" cy="2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친구의 맛집 경로에</a:t>
            </a:r>
            <a:b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나만의 루트를 추가해서</a:t>
            </a:r>
            <a:b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궁극의 루트를 만들어보세요!</a:t>
            </a:r>
            <a:endParaRPr b="0" i="0" sz="50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2746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53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53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53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8" name="Google Shape;83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398045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3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53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1" name="Google Shape;841;p53"/>
          <p:cNvGrpSpPr/>
          <p:nvPr/>
        </p:nvGrpSpPr>
        <p:grpSpPr>
          <a:xfrm>
            <a:off x="3377187" y="1319514"/>
            <a:ext cx="2442138" cy="5255020"/>
            <a:chOff x="9598651" y="1319514"/>
            <a:chExt cx="2442138" cy="5255020"/>
          </a:xfrm>
        </p:grpSpPr>
        <p:sp>
          <p:nvSpPr>
            <p:cNvPr id="842" name="Google Shape;842;p53"/>
            <p:cNvSpPr/>
            <p:nvPr/>
          </p:nvSpPr>
          <p:spPr>
            <a:xfrm>
              <a:off x="963235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3" name="Google Shape;843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14059" y="1617080"/>
              <a:ext cx="2126408" cy="4368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844" name="Google Shape;844;p53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959865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5" name="Google Shape;845;p53"/>
          <p:cNvSpPr/>
          <p:nvPr/>
        </p:nvSpPr>
        <p:spPr>
          <a:xfrm>
            <a:off x="786157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53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페이지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 txBox="1"/>
          <p:nvPr/>
        </p:nvSpPr>
        <p:spPr>
          <a:xfrm>
            <a:off x="6096000" y="1683951"/>
            <a:ext cx="5395274" cy="28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프로필 페이지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내가 팔로잉한 유저, 팔로우한 유저의 수와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명단을 볼 수 있어요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사람의 프로필 페이지로 이동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클릭시 루트 상세 페이지로 이동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D2FDFF"/>
                </a:solidFill>
                <a:highlight>
                  <a:srgbClr val="303C6C"/>
                </a:highlight>
                <a:latin typeface="Arial"/>
                <a:ea typeface="Arial"/>
                <a:cs typeface="Arial"/>
                <a:sym typeface="Arial"/>
              </a:rPr>
              <a:t>내가 작성한 루트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/ 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C1C8E4"/>
                </a:highlight>
                <a:latin typeface="Arial"/>
                <a:ea typeface="Arial"/>
                <a:cs typeface="Arial"/>
                <a:sym typeface="Arial"/>
              </a:rPr>
              <a:t>내가 저장한 루트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확인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3471263" y="2021994"/>
            <a:ext cx="2144700" cy="761168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Google Shape;849;p53"/>
          <p:cNvCxnSpPr>
            <a:stCxn id="848" idx="3"/>
            <a:endCxn id="847" idx="1"/>
          </p:cNvCxnSpPr>
          <p:nvPr/>
        </p:nvCxnSpPr>
        <p:spPr>
          <a:xfrm>
            <a:off x="5615963" y="2402578"/>
            <a:ext cx="480000" cy="6894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50" name="Google Shape;850;p53"/>
          <p:cNvSpPr/>
          <p:nvPr/>
        </p:nvSpPr>
        <p:spPr>
          <a:xfrm>
            <a:off x="848342" y="5976893"/>
            <a:ext cx="2193943" cy="4952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53"/>
          <p:cNvSpPr/>
          <p:nvPr/>
        </p:nvSpPr>
        <p:spPr>
          <a:xfrm>
            <a:off x="3471263" y="3176692"/>
            <a:ext cx="2144700" cy="2281427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315" y="1617079"/>
            <a:ext cx="2061996" cy="4409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sung Galaxy Note 9 PNG Image Free Download searchpng.com" id="853" name="Google Shape;853;p53"/>
          <p:cNvPicPr preferRelativeResize="0"/>
          <p:nvPr/>
        </p:nvPicPr>
        <p:blipFill rotWithShape="1">
          <a:blip r:embed="rId5">
            <a:alphaModFix/>
          </a:blip>
          <a:srcRect b="0" l="35139" r="20121" t="3733"/>
          <a:stretch/>
        </p:blipFill>
        <p:spPr>
          <a:xfrm>
            <a:off x="752450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53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855" name="Google Shape;855;p53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53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7" name="Google Shape;857;p53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4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54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4" name="Google Shape;864;p54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54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6" name="Google Shape;8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318545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54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54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54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 페이지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54"/>
          <p:cNvGrpSpPr/>
          <p:nvPr/>
        </p:nvGrpSpPr>
        <p:grpSpPr>
          <a:xfrm>
            <a:off x="752450" y="1319514"/>
            <a:ext cx="2442138" cy="5255020"/>
            <a:chOff x="752450" y="1319514"/>
            <a:chExt cx="2442138" cy="5255020"/>
          </a:xfrm>
        </p:grpSpPr>
        <p:sp>
          <p:nvSpPr>
            <p:cNvPr id="871" name="Google Shape;871;p54"/>
            <p:cNvSpPr/>
            <p:nvPr/>
          </p:nvSpPr>
          <p:spPr>
            <a:xfrm>
              <a:off x="786157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72" name="Google Shape;87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8277" y="1617080"/>
              <a:ext cx="2045569" cy="4368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873" name="Google Shape;873;p54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752450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Google Shape;874;p54"/>
          <p:cNvSpPr/>
          <p:nvPr/>
        </p:nvSpPr>
        <p:spPr>
          <a:xfrm>
            <a:off x="9263174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수정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자신이 작성한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게시글 수정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기존에 자신 작성했던 정보를 그대로 받아옴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4"/>
          <p:cNvSpPr txBox="1"/>
          <p:nvPr/>
        </p:nvSpPr>
        <p:spPr>
          <a:xfrm>
            <a:off x="3449514" y="3813315"/>
            <a:ext cx="5525052" cy="161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스크랩한 게시글 기반 새로운 게시글 작성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자신이 저장한 게시물의 일부 정보를 가져와서  </a:t>
            </a:r>
            <a:r>
              <a:rPr b="1" i="0" lang="en-US" sz="2400" u="none" cap="none" strike="noStrike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새롭게 작성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하는 기능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 기반 핀 정보만 가져옴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6425" y="1588714"/>
            <a:ext cx="2068221" cy="4382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sung Galaxy Note 9 PNG Image Free Download searchpng.com" id="878" name="Google Shape;878;p54"/>
          <p:cNvPicPr preferRelativeResize="0"/>
          <p:nvPr/>
        </p:nvPicPr>
        <p:blipFill rotWithShape="1">
          <a:blip r:embed="rId5">
            <a:alphaModFix/>
          </a:blip>
          <a:srcRect b="0" l="35139" r="20121" t="3733"/>
          <a:stretch/>
        </p:blipFill>
        <p:spPr>
          <a:xfrm>
            <a:off x="9229467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54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880" name="Google Shape;880;p54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54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2" name="Google Shape;882;p5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5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55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55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55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37457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5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3" name="Google Shape;893;p55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4" name="Google Shape;89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5355" y="1590189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5"/>
          <p:cNvSpPr txBox="1"/>
          <p:nvPr/>
        </p:nvSpPr>
        <p:spPr>
          <a:xfrm>
            <a:off x="1553223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34" u="none" cap="none" strike="noStrike">
                <a:solidFill>
                  <a:srgbClr val="303C6C"/>
                </a:solidFill>
                <a:highlight>
                  <a:srgbClr val="FBEBA6"/>
                </a:highlight>
                <a:latin typeface="Arial"/>
                <a:ea typeface="Arial"/>
                <a:cs typeface="Arial"/>
                <a:sym typeface="Arial"/>
              </a:rPr>
              <a:t>또 뭐가있지?</a:t>
            </a:r>
            <a:endParaRPr b="1" i="0" sz="1200" u="none" cap="none" strike="noStrike">
              <a:solidFill>
                <a:srgbClr val="303C6C"/>
              </a:solidFill>
              <a:highlight>
                <a:srgbClr val="FBEBA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5"/>
          <p:cNvSpPr txBox="1"/>
          <p:nvPr/>
        </p:nvSpPr>
        <p:spPr>
          <a:xfrm>
            <a:off x="2507179" y="3042074"/>
            <a:ext cx="8428600" cy="2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유저를 위한 가이드와</a:t>
            </a:r>
            <a:endParaRPr b="0" i="0" sz="50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알람기능을 통해</a:t>
            </a:r>
            <a:endParaRPr b="0" i="0" sz="50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더욱 재밌게 루팅스타를 즐겨보세요!</a:t>
            </a:r>
            <a:endParaRPr b="0" i="0" sz="50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5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56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56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5" name="Google Shape;905;p56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6" name="Google Shape;9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57957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6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56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9" name="Google Shape;909;p56"/>
          <p:cNvGrpSpPr/>
          <p:nvPr/>
        </p:nvGrpSpPr>
        <p:grpSpPr>
          <a:xfrm>
            <a:off x="750598" y="1319514"/>
            <a:ext cx="2442138" cy="5255020"/>
            <a:chOff x="3373009" y="1319514"/>
            <a:chExt cx="2442138" cy="5255020"/>
          </a:xfrm>
        </p:grpSpPr>
        <p:sp>
          <p:nvSpPr>
            <p:cNvPr id="910" name="Google Shape;910;p56"/>
            <p:cNvSpPr/>
            <p:nvPr/>
          </p:nvSpPr>
          <p:spPr>
            <a:xfrm>
              <a:off x="3406716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11" name="Google Shape;91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8610" y="1617080"/>
              <a:ext cx="2126408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912" name="Google Shape;912;p56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3373009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3" name="Google Shape;913;p56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Guide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4" name="Google Shape;914;p56"/>
          <p:cNvGrpSpPr/>
          <p:nvPr/>
        </p:nvGrpSpPr>
        <p:grpSpPr>
          <a:xfrm>
            <a:off x="6343283" y="1319514"/>
            <a:ext cx="2442138" cy="5255020"/>
            <a:chOff x="8429298" y="1319514"/>
            <a:chExt cx="2442138" cy="5255020"/>
          </a:xfrm>
        </p:grpSpPr>
        <p:sp>
          <p:nvSpPr>
            <p:cNvPr id="915" name="Google Shape;915;p56"/>
            <p:cNvSpPr/>
            <p:nvPr/>
          </p:nvSpPr>
          <p:spPr>
            <a:xfrm>
              <a:off x="84630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16" name="Google Shape;916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71477" y="1617080"/>
              <a:ext cx="2126408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917" name="Google Shape;917;p56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84292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56"/>
          <p:cNvGrpSpPr/>
          <p:nvPr/>
        </p:nvGrpSpPr>
        <p:grpSpPr>
          <a:xfrm>
            <a:off x="3472239" y="1319514"/>
            <a:ext cx="2442138" cy="5274135"/>
            <a:chOff x="5871752" y="1319514"/>
            <a:chExt cx="2442138" cy="5274135"/>
          </a:xfrm>
        </p:grpSpPr>
        <p:sp>
          <p:nvSpPr>
            <p:cNvPr id="919" name="Google Shape;919;p56"/>
            <p:cNvSpPr/>
            <p:nvPr/>
          </p:nvSpPr>
          <p:spPr>
            <a:xfrm>
              <a:off x="7884223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cap="flat" cmpd="thinThick" w="44450">
              <a:solidFill>
                <a:srgbClr val="C1C8E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590545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21" name="Google Shape;921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87160" y="1617079"/>
              <a:ext cx="2126408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922" name="Google Shape;922;p56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587175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p56"/>
          <p:cNvGrpSpPr/>
          <p:nvPr/>
        </p:nvGrpSpPr>
        <p:grpSpPr>
          <a:xfrm>
            <a:off x="9214327" y="1319514"/>
            <a:ext cx="2442138" cy="5255020"/>
            <a:chOff x="11440192" y="1319514"/>
            <a:chExt cx="2442138" cy="5255020"/>
          </a:xfrm>
        </p:grpSpPr>
        <p:sp>
          <p:nvSpPr>
            <p:cNvPr id="924" name="Google Shape;924;p56"/>
            <p:cNvSpPr/>
            <p:nvPr/>
          </p:nvSpPr>
          <p:spPr>
            <a:xfrm>
              <a:off x="114738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25" name="Google Shape;925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555600" y="1617079"/>
              <a:ext cx="2126408" cy="436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56"/>
            <p:cNvPicPr preferRelativeResize="0"/>
            <p:nvPr/>
          </p:nvPicPr>
          <p:blipFill rotWithShape="1">
            <a:blip r:embed="rId8">
              <a:alphaModFix/>
            </a:blip>
            <a:srcRect b="96083" l="0" r="0" t="2462"/>
            <a:stretch/>
          </p:blipFill>
          <p:spPr>
            <a:xfrm>
              <a:off x="11555600" y="1615812"/>
              <a:ext cx="2126408" cy="63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927" name="Google Shape;927;p56"/>
            <p:cNvPicPr preferRelativeResize="0"/>
            <p:nvPr/>
          </p:nvPicPr>
          <p:blipFill rotWithShape="1">
            <a:blip r:embed="rId5">
              <a:alphaModFix/>
            </a:blip>
            <a:srcRect b="0" l="35139" r="20121" t="3733"/>
            <a:stretch/>
          </p:blipFill>
          <p:spPr>
            <a:xfrm>
              <a:off x="114401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56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929" name="Google Shape;929;p56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p56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1" name="Google Shape;931;p56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57"/>
          <p:cNvGrpSpPr/>
          <p:nvPr/>
        </p:nvGrpSpPr>
        <p:grpSpPr>
          <a:xfrm>
            <a:off x="3354093" y="1319514"/>
            <a:ext cx="2442138" cy="5255020"/>
            <a:chOff x="750598" y="1319514"/>
            <a:chExt cx="2442138" cy="5255020"/>
          </a:xfrm>
        </p:grpSpPr>
        <p:sp>
          <p:nvSpPr>
            <p:cNvPr id="937" name="Google Shape;937;p57"/>
            <p:cNvSpPr/>
            <p:nvPr/>
          </p:nvSpPr>
          <p:spPr>
            <a:xfrm>
              <a:off x="7843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8" name="Google Shape;938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7822" y="1617078"/>
              <a:ext cx="2082776" cy="440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amsung Galaxy Note 9 PNG Image Free Download searchpng.com" id="939" name="Google Shape;939;p57"/>
            <p:cNvPicPr preferRelativeResize="0"/>
            <p:nvPr/>
          </p:nvPicPr>
          <p:blipFill rotWithShape="1">
            <a:blip r:embed="rId4">
              <a:alphaModFix/>
            </a:blip>
            <a:srcRect b="0" l="35139" r="20121" t="3733"/>
            <a:stretch/>
          </p:blipFill>
          <p:spPr>
            <a:xfrm>
              <a:off x="7505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0" name="Google Shape;940;p57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57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57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3" name="Google Shape;943;p57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4" name="Google Shape;94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078457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7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6" name="Google Shape;946;p57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p57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알람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p57"/>
          <p:cNvGrpSpPr/>
          <p:nvPr/>
        </p:nvGrpSpPr>
        <p:grpSpPr>
          <a:xfrm>
            <a:off x="4116388" y="586740"/>
            <a:ext cx="131514" cy="101835"/>
            <a:chOff x="3433572" y="586740"/>
            <a:chExt cx="131514" cy="101835"/>
          </a:xfrm>
        </p:grpSpPr>
        <p:cxnSp>
          <p:nvCxnSpPr>
            <p:cNvPr id="949" name="Google Shape;949;p57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57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1" name="Google Shape;951;p57"/>
          <p:cNvSpPr/>
          <p:nvPr/>
        </p:nvSpPr>
        <p:spPr>
          <a:xfrm>
            <a:off x="784305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2" name="Google Shape;952;p57"/>
          <p:cNvCxnSpPr>
            <a:stCxn id="953" idx="3"/>
            <a:endCxn id="954" idx="1"/>
          </p:cNvCxnSpPr>
          <p:nvPr/>
        </p:nvCxnSpPr>
        <p:spPr>
          <a:xfrm>
            <a:off x="5608540" y="2180329"/>
            <a:ext cx="487500" cy="364200"/>
          </a:xfrm>
          <a:prstGeom prst="straightConnector1">
            <a:avLst/>
          </a:prstGeom>
          <a:noFill/>
          <a:ln cap="flat" cmpd="sng" w="38100">
            <a:solidFill>
              <a:srgbClr val="FBE8A6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954" name="Google Shape;954;p57"/>
          <p:cNvSpPr txBox="1"/>
          <p:nvPr/>
        </p:nvSpPr>
        <p:spPr>
          <a:xfrm>
            <a:off x="6096000" y="1321152"/>
            <a:ext cx="5395274" cy="2446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알람기능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저장, 좋아요, 팔로우에 대한 알림을 실시간으로 확인하세요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클릭시 루트 상세 페이지로 이동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D2FDFF"/>
                </a:solidFill>
                <a:highlight>
                  <a:srgbClr val="303C6C"/>
                </a:highlight>
                <a:latin typeface="Arial"/>
                <a:ea typeface="Arial"/>
                <a:cs typeface="Arial"/>
                <a:sym typeface="Arial"/>
              </a:rPr>
              <a:t>내가 작성한 루트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/ 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C1C8E4"/>
                </a:highlight>
                <a:latin typeface="Arial"/>
                <a:ea typeface="Arial"/>
                <a:cs typeface="Arial"/>
                <a:sym typeface="Arial"/>
              </a:rPr>
              <a:t>내가 저장한 루트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확인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048" y="1622807"/>
            <a:ext cx="2039058" cy="438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sung Galaxy Note 9 PNG Image Free Download searchpng.com" id="956" name="Google Shape;956;p57"/>
          <p:cNvPicPr preferRelativeResize="0"/>
          <p:nvPr/>
        </p:nvPicPr>
        <p:blipFill rotWithShape="1">
          <a:blip r:embed="rId4">
            <a:alphaModFix/>
          </a:blip>
          <a:srcRect b="0" l="35139" r="20121" t="3733"/>
          <a:stretch/>
        </p:blipFill>
        <p:spPr>
          <a:xfrm>
            <a:off x="750598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7" name="Google Shape;957;p57"/>
          <p:cNvGrpSpPr/>
          <p:nvPr/>
        </p:nvGrpSpPr>
        <p:grpSpPr>
          <a:xfrm>
            <a:off x="3354093" y="1319514"/>
            <a:ext cx="2442138" cy="5255020"/>
            <a:chOff x="3354093" y="1319514"/>
            <a:chExt cx="2442138" cy="5255020"/>
          </a:xfrm>
        </p:grpSpPr>
        <p:sp>
          <p:nvSpPr>
            <p:cNvPr id="958" name="Google Shape;958;p57"/>
            <p:cNvSpPr/>
            <p:nvPr/>
          </p:nvSpPr>
          <p:spPr>
            <a:xfrm>
              <a:off x="3387800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9" name="Google Shape;959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70959" y="1619724"/>
              <a:ext cx="2100562" cy="4397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57"/>
            <p:cNvSpPr/>
            <p:nvPr/>
          </p:nvSpPr>
          <p:spPr>
            <a:xfrm>
              <a:off x="5552247" y="1603460"/>
              <a:ext cx="56293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3440992" y="1603460"/>
              <a:ext cx="45719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3483038" y="1563838"/>
              <a:ext cx="2161860" cy="76976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3483038" y="6005977"/>
              <a:ext cx="2161860" cy="76976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Samsung Galaxy Note 9 PNG Image Free Download searchpng.com" id="964" name="Google Shape;964;p57"/>
            <p:cNvPicPr preferRelativeResize="0"/>
            <p:nvPr/>
          </p:nvPicPr>
          <p:blipFill rotWithShape="1">
            <a:blip r:embed="rId4">
              <a:alphaModFix/>
            </a:blip>
            <a:srcRect b="0" l="35139" r="20121" t="3733"/>
            <a:stretch/>
          </p:blipFill>
          <p:spPr>
            <a:xfrm>
              <a:off x="3354093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3" name="Google Shape;953;p57"/>
          <p:cNvSpPr/>
          <p:nvPr/>
        </p:nvSpPr>
        <p:spPr>
          <a:xfrm>
            <a:off x="3463840" y="1799745"/>
            <a:ext cx="2144700" cy="761168"/>
          </a:xfrm>
          <a:prstGeom prst="rect">
            <a:avLst/>
          </a:prstGeom>
          <a:noFill/>
          <a:ln cap="sq" cmpd="sng" w="63500">
            <a:solidFill>
              <a:srgbClr val="FBE8A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5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8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8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8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8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8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8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8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8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8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8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8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8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58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8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8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58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8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8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58"/>
          <p:cNvCxnSpPr>
            <a:stCxn id="970" idx="0"/>
            <a:endCxn id="970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3" name="Google Shape;99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8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8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58"/>
          <p:cNvSpPr/>
          <p:nvPr/>
        </p:nvSpPr>
        <p:spPr>
          <a:xfrm flipH="1">
            <a:off x="0" y="0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58"/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설명드린 부분을 정리해보겠습니다!</a:t>
            </a:r>
            <a:endParaRPr/>
          </a:p>
        </p:txBody>
      </p:sp>
      <p:cxnSp>
        <p:nvCxnSpPr>
          <p:cNvPr id="1000" name="Google Shape;1000;p58"/>
          <p:cNvCxnSpPr/>
          <p:nvPr/>
        </p:nvCxnSpPr>
        <p:spPr>
          <a:xfrm>
            <a:off x="-869788" y="3387068"/>
            <a:ext cx="547756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stars texture" id="1001" name="Google Shape;100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2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2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>
            <a:stCxn id="194" idx="0"/>
            <a:endCxn id="194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7" name="Google Shape;21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/>
          <p:nvPr/>
        </p:nvSpPr>
        <p:spPr>
          <a:xfrm flipH="1">
            <a:off x="0" y="0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32"/>
          <p:cNvCxnSpPr/>
          <p:nvPr/>
        </p:nvCxnSpPr>
        <p:spPr>
          <a:xfrm>
            <a:off x="-869788" y="3387068"/>
            <a:ext cx="547756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stars texture" id="224" name="Google Shape;2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359174" y="2281848"/>
            <a:ext cx="634399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팀소개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 3반 9팀을 소개합니다!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59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59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59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1" name="Google Shape;10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17870" y="638996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9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59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59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소상공인의 고민 해결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956" y="1403388"/>
            <a:ext cx="4416932" cy="55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9"/>
          <p:cNvSpPr txBox="1"/>
          <p:nvPr/>
        </p:nvSpPr>
        <p:spPr>
          <a:xfrm>
            <a:off x="670998" y="1921759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달에 적게는 60만원에서 많게는 100만원 광고비로…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2786" y="3015823"/>
            <a:ext cx="1613201" cy="292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장난감, 벡터그래픽, 인형이(가) 표시된 사진&#10;&#10;자동 생성된 설명" id="1018" name="Google Shape;101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9472" y="3162624"/>
            <a:ext cx="1767633" cy="311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9"/>
          <p:cNvSpPr txBox="1"/>
          <p:nvPr/>
        </p:nvSpPr>
        <p:spPr>
          <a:xfrm>
            <a:off x="6126480" y="1461190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Routing Star</a:t>
            </a: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가게의 주변 관광지 홍보와 더불어 가게 홍보를 통해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광고비 절약!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9"/>
          <p:cNvSpPr/>
          <p:nvPr/>
        </p:nvSpPr>
        <p:spPr>
          <a:xfrm>
            <a:off x="4895309" y="1478213"/>
            <a:ext cx="725872" cy="405310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9"/>
          <p:cNvSpPr/>
          <p:nvPr/>
        </p:nvSpPr>
        <p:spPr>
          <a:xfrm>
            <a:off x="2073107" y="2437986"/>
            <a:ext cx="1360973" cy="449766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9"/>
          <p:cNvSpPr/>
          <p:nvPr/>
        </p:nvSpPr>
        <p:spPr>
          <a:xfrm>
            <a:off x="3206929" y="2003076"/>
            <a:ext cx="1202511" cy="366305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9"/>
          <p:cNvSpPr/>
          <p:nvPr/>
        </p:nvSpPr>
        <p:spPr>
          <a:xfrm>
            <a:off x="6690167" y="1447030"/>
            <a:ext cx="2622073" cy="511319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9"/>
          <p:cNvSpPr/>
          <p:nvPr/>
        </p:nvSpPr>
        <p:spPr>
          <a:xfrm>
            <a:off x="7553190" y="2845586"/>
            <a:ext cx="1896048" cy="460908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Google Shape;1025;p59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1026" name="Google Shape;1026;p59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59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8" name="Google Shape;1028;p5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986" y="2526988"/>
            <a:ext cx="4796355" cy="358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0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60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60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60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9" name="Google Shape;103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08704" y="5451770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0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60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p60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탐색 및 공유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0"/>
          <p:cNvSpPr txBox="1"/>
          <p:nvPr/>
        </p:nvSpPr>
        <p:spPr>
          <a:xfrm>
            <a:off x="1121986" y="1374808"/>
            <a:ext cx="4673435" cy="120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처음 가보는 지역의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미팅 및 회식 장소 코스 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0"/>
          <p:cNvSpPr txBox="1"/>
          <p:nvPr/>
        </p:nvSpPr>
        <p:spPr>
          <a:xfrm>
            <a:off x="6470593" y="1374808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저장한 루트를 통해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자신만의 루트 생성 및 공유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0"/>
          <p:cNvSpPr/>
          <p:nvPr/>
        </p:nvSpPr>
        <p:spPr>
          <a:xfrm>
            <a:off x="2059081" y="1374808"/>
            <a:ext cx="1740759" cy="514952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46" name="Google Shape;104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8524" y="2772302"/>
            <a:ext cx="1914792" cy="3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0"/>
          <p:cNvSpPr/>
          <p:nvPr/>
        </p:nvSpPr>
        <p:spPr>
          <a:xfrm>
            <a:off x="7458507" y="1355859"/>
            <a:ext cx="1740759" cy="514952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0"/>
          <p:cNvSpPr/>
          <p:nvPr/>
        </p:nvSpPr>
        <p:spPr>
          <a:xfrm>
            <a:off x="9034538" y="1870811"/>
            <a:ext cx="1740759" cy="514952"/>
          </a:xfrm>
          <a:prstGeom prst="rect">
            <a:avLst/>
          </a:prstGeom>
          <a:noFill/>
          <a:ln cap="flat" cmpd="sng" w="38100">
            <a:solidFill>
              <a:srgbClr val="F49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60"/>
          <p:cNvGrpSpPr/>
          <p:nvPr/>
        </p:nvGrpSpPr>
        <p:grpSpPr>
          <a:xfrm>
            <a:off x="4569032" y="586740"/>
            <a:ext cx="131514" cy="101835"/>
            <a:chOff x="3433572" y="586740"/>
            <a:chExt cx="131514" cy="101835"/>
          </a:xfrm>
        </p:grpSpPr>
        <p:cxnSp>
          <p:nvCxnSpPr>
            <p:cNvPr id="1050" name="Google Shape;1050;p60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60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2" name="Google Shape;1052;p6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1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p61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9" name="Google Shape;1059;p61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0" name="Google Shape;1060;p61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1" name="Google Shape;106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208704" y="4370682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1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61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61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발전 가능성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1"/>
          <p:cNvSpPr txBox="1"/>
          <p:nvPr/>
        </p:nvSpPr>
        <p:spPr>
          <a:xfrm>
            <a:off x="938394" y="1413038"/>
            <a:ext cx="7694524" cy="4715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뱃지 기능을 활용한 게이미피케이션 요소 추가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AR를 활용, 경로 시각화 기술의 확장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 기능을 활용한 게시글 간편등록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태그 종류의 다양화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기능 향상으로 더욱 양질의 정보를 제공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61"/>
          <p:cNvGrpSpPr/>
          <p:nvPr/>
        </p:nvGrpSpPr>
        <p:grpSpPr>
          <a:xfrm>
            <a:off x="4531324" y="586740"/>
            <a:ext cx="131514" cy="101835"/>
            <a:chOff x="3433572" y="586740"/>
            <a:chExt cx="131514" cy="101835"/>
          </a:xfrm>
        </p:grpSpPr>
        <p:cxnSp>
          <p:nvCxnSpPr>
            <p:cNvPr id="1067" name="Google Shape;1067;p61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8" name="Google Shape;1068;p61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69" name="Google Shape;10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4320" y="1413039"/>
            <a:ext cx="2304383" cy="486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2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6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6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8" name="Google Shape;1078;p6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9" name="Google Shape;107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208704" y="2262201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6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6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 마무리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참조 문헌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2"/>
          <p:cNvSpPr txBox="1"/>
          <p:nvPr/>
        </p:nvSpPr>
        <p:spPr>
          <a:xfrm>
            <a:off x="938394" y="2796119"/>
            <a:ext cx="9469699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https://www.edaily.co.kr/news/read?newsId=01886006626001472&amp;mediaCodeNo=257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https://m.newspim.com/news/view/20210113000246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4" name="Google Shape;1084;p62"/>
          <p:cNvGrpSpPr/>
          <p:nvPr/>
        </p:nvGrpSpPr>
        <p:grpSpPr>
          <a:xfrm>
            <a:off x="3717819" y="586740"/>
            <a:ext cx="131514" cy="101835"/>
            <a:chOff x="3433572" y="586740"/>
            <a:chExt cx="131514" cy="101835"/>
          </a:xfrm>
        </p:grpSpPr>
        <p:cxnSp>
          <p:nvCxnSpPr>
            <p:cNvPr id="1085" name="Google Shape;1085;p62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62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7" name="Google Shape;1087;p6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3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5" name="Google Shape;1095;p63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6" name="Google Shape;10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9000000">
            <a:off x="208704" y="848114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3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63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63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마무리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느낀점 &amp; Review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422" y="2244899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1101" name="Google Shape;110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547" y="432155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1102" name="Google Shape;110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1548" y="121216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1103" name="Google Shape;110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8422" y="3318314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1104" name="Google Shape;1104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8422" y="5354630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sp>
        <p:nvSpPr>
          <p:cNvPr id="1105" name="Google Shape;1105;p63"/>
          <p:cNvSpPr txBox="1"/>
          <p:nvPr/>
        </p:nvSpPr>
        <p:spPr>
          <a:xfrm>
            <a:off x="1650332" y="5604233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최다윗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3"/>
          <p:cNvSpPr txBox="1"/>
          <p:nvPr/>
        </p:nvSpPr>
        <p:spPr>
          <a:xfrm>
            <a:off x="1650332" y="355951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김유진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3"/>
          <p:cNvSpPr txBox="1"/>
          <p:nvPr/>
        </p:nvSpPr>
        <p:spPr>
          <a:xfrm>
            <a:off x="1650332" y="452034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이현경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650332" y="1410610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김동찬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3"/>
          <p:cNvSpPr txBox="1"/>
          <p:nvPr/>
        </p:nvSpPr>
        <p:spPr>
          <a:xfrm>
            <a:off x="1650332" y="2433299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김명준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3"/>
          <p:cNvSpPr txBox="1"/>
          <p:nvPr/>
        </p:nvSpPr>
        <p:spPr>
          <a:xfrm>
            <a:off x="3097284" y="1388165"/>
            <a:ext cx="7865615" cy="454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1" name="Google Shape;1111;p6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1112" name="Google Shape;1112;p63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3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4" name="Google Shape;1114;p63"/>
          <p:cNvSpPr txBox="1"/>
          <p:nvPr/>
        </p:nvSpPr>
        <p:spPr>
          <a:xfrm>
            <a:off x="2874357" y="1246423"/>
            <a:ext cx="8622318" cy="737565"/>
          </a:xfrm>
          <a:prstGeom prst="rect">
            <a:avLst/>
          </a:prstGeom>
          <a:noFill/>
          <a:ln cap="flat" cmpd="sng" w="127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6주동안 재밌고 덕분에 많이 배웠습니다!! 단순히 이번 프로젝트를 넘어서 앞으로 함께 할 수 있는 동료들을 얻었고 다들 담 주엔 푹 자요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3"/>
          <p:cNvSpPr txBox="1"/>
          <p:nvPr/>
        </p:nvSpPr>
        <p:spPr>
          <a:xfrm>
            <a:off x="2874357" y="2305968"/>
            <a:ext cx="8622318" cy="722390"/>
          </a:xfrm>
          <a:prstGeom prst="rect">
            <a:avLst/>
          </a:prstGeom>
          <a:noFill/>
          <a:ln cap="flat" cmpd="sng" w="127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혼자였다면 해내지 못 할 일들을 함께하면 할 수 있다는 걸 깨달을 수 있었던 소중한 기회였습니다. 힘들었던 만큼 보람있고 행복했습니다. 모두들 감사합니다!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3"/>
          <p:cNvSpPr txBox="1"/>
          <p:nvPr/>
        </p:nvSpPr>
        <p:spPr>
          <a:xfrm>
            <a:off x="2874357" y="3372038"/>
            <a:ext cx="8622318" cy="722390"/>
          </a:xfrm>
          <a:prstGeom prst="rect">
            <a:avLst/>
          </a:prstGeom>
          <a:noFill/>
          <a:ln cap="flat" cmpd="sng" w="127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좋은 동료들과 함께 하나의 서비스를 만들어내는 과정에 참여할 수 있어서 감사했고, 다양한 기술을 사용해보면서 백엔드 개발에 더 관심을 갖게 될 수 있어서 좋았습니다!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3"/>
          <p:cNvSpPr txBox="1"/>
          <p:nvPr/>
        </p:nvSpPr>
        <p:spPr>
          <a:xfrm>
            <a:off x="2874357" y="4370224"/>
            <a:ext cx="8622318" cy="722390"/>
          </a:xfrm>
          <a:prstGeom prst="rect">
            <a:avLst/>
          </a:prstGeom>
          <a:noFill/>
          <a:ln cap="flat" cmpd="sng" w="127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좋은 동료들과 함께 하나의 서비스를 만들어내는 과정에 참여할 수 있어서 감사했고, 다양한 기술을 사용해보면서 백엔드 개발에 더 관심을 갖게 될 수 있어서 좋았습니다!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3"/>
          <p:cNvSpPr txBox="1"/>
          <p:nvPr/>
        </p:nvSpPr>
        <p:spPr>
          <a:xfrm>
            <a:off x="2874357" y="5403298"/>
            <a:ext cx="8622318" cy="722390"/>
          </a:xfrm>
          <a:prstGeom prst="rect">
            <a:avLst/>
          </a:prstGeom>
          <a:noFill/>
          <a:ln cap="flat" cmpd="sng" w="1270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멋진 팀원들과 함께해 더욱더 완성도가 높고 욕심이 나는 프로젝트를 구현할 수 있어 감사했습니다. 백 엔드를 직접 구현하며 필요한 기술과 공부를 찾을 수 있어 뜻깊은 시간이었습니다.</a:t>
            </a:r>
            <a:endParaRPr sz="2100"/>
          </a:p>
        </p:txBody>
      </p:sp>
      <p:sp>
        <p:nvSpPr>
          <p:cNvPr id="1119" name="Google Shape;1119;p63"/>
          <p:cNvSpPr txBox="1"/>
          <p:nvPr/>
        </p:nvSpPr>
        <p:spPr>
          <a:xfrm>
            <a:off x="1657901" y="330250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일당백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3"/>
          <p:cNvSpPr txBox="1"/>
          <p:nvPr/>
        </p:nvSpPr>
        <p:spPr>
          <a:xfrm>
            <a:off x="1747901" y="2187380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수승화강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3"/>
          <p:cNvSpPr txBox="1"/>
          <p:nvPr/>
        </p:nvSpPr>
        <p:spPr>
          <a:xfrm>
            <a:off x="1570983" y="116833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백미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3"/>
          <p:cNvSpPr txBox="1"/>
          <p:nvPr/>
        </p:nvSpPr>
        <p:spPr>
          <a:xfrm>
            <a:off x="1747901" y="4280341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낭주지추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3"/>
          <p:cNvSpPr txBox="1"/>
          <p:nvPr/>
        </p:nvSpPr>
        <p:spPr>
          <a:xfrm>
            <a:off x="1747901" y="5340807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군계일학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3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03C6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4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4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4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4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4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4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4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4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4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4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4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4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4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4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4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4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4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4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4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64"/>
          <p:cNvCxnSpPr>
            <a:stCxn id="1129" idx="0"/>
            <a:endCxn id="1129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2" name="Google Shape;115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57;p64"/>
          <p:cNvCxnSpPr/>
          <p:nvPr/>
        </p:nvCxnSpPr>
        <p:spPr>
          <a:xfrm>
            <a:off x="-869788" y="3387068"/>
            <a:ext cx="547756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stars texture" id="1158" name="Google Shape;115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3713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4"/>
          <p:cNvSpPr txBox="1"/>
          <p:nvPr/>
        </p:nvSpPr>
        <p:spPr>
          <a:xfrm>
            <a:off x="458000" y="2370363"/>
            <a:ext cx="634399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지금까지 서울 3반 9팀의 발표였습니다.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4"/>
          <p:cNvSpPr txBox="1"/>
          <p:nvPr/>
        </p:nvSpPr>
        <p:spPr>
          <a:xfrm>
            <a:off x="458000" y="4862357"/>
            <a:ext cx="12224939" cy="7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발표에 대한 질의응답은 언제나 환영입니다 :)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팀소개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628412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73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061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3417" y="126228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sp>
        <p:nvSpPr>
          <p:cNvPr id="240" name="Google Shape;240;p33"/>
          <p:cNvSpPr txBox="1"/>
          <p:nvPr/>
        </p:nvSpPr>
        <p:spPr>
          <a:xfrm>
            <a:off x="8364861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66719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김명준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95050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각자 분담했던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역할을 적어주세요.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89114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김동찬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71899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로그인 구현,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프로필, 마이 페이지 공동작업,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33"/>
          <p:cNvSpPr txBox="1"/>
          <p:nvPr/>
        </p:nvSpPr>
        <p:spPr>
          <a:xfrm>
            <a:off x="8193111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각자 분담했던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역할을 적어주세요.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>
            <a:off x="3807819" y="586740"/>
            <a:ext cx="131514" cy="101835"/>
            <a:chOff x="3807819" y="586740"/>
            <a:chExt cx="131514" cy="101835"/>
          </a:xfrm>
        </p:grpSpPr>
        <p:cxnSp>
          <p:nvCxnSpPr>
            <p:cNvPr id="247" name="Google Shape;247;p33"/>
            <p:cNvCxnSpPr/>
            <p:nvPr/>
          </p:nvCxnSpPr>
          <p:spPr>
            <a:xfrm flipH="1" rot="10800000">
              <a:off x="3807819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33"/>
            <p:cNvCxnSpPr/>
            <p:nvPr/>
          </p:nvCxnSpPr>
          <p:spPr>
            <a:xfrm flipH="1" rot="10800000">
              <a:off x="3876987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9" name="Google Shape;249;p33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722314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팀소개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2157" y="127829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247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</p:pic>
      <p:sp>
        <p:nvSpPr>
          <p:cNvPr id="264" name="Google Shape;264;p34"/>
          <p:cNvSpPr txBox="1"/>
          <p:nvPr/>
        </p:nvSpPr>
        <p:spPr>
          <a:xfrm>
            <a:off x="655593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최다윗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277988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김유진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260120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피드 관리 백엔드 개발과 CI 파이프라인 구축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6384188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SpringSecurity 로그인(소셜), 프로필 관리, FCM 알림,  DB 인프라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4"/>
          <p:cNvGrpSpPr/>
          <p:nvPr/>
        </p:nvGrpSpPr>
        <p:grpSpPr>
          <a:xfrm>
            <a:off x="3588363" y="586740"/>
            <a:ext cx="131514" cy="101835"/>
            <a:chOff x="3588363" y="586740"/>
            <a:chExt cx="131514" cy="101835"/>
          </a:xfrm>
        </p:grpSpPr>
        <p:cxnSp>
          <p:nvCxnSpPr>
            <p:cNvPr id="269" name="Google Shape;269;p34"/>
            <p:cNvCxnSpPr/>
            <p:nvPr/>
          </p:nvCxnSpPr>
          <p:spPr>
            <a:xfrm flipH="1" rot="10800000">
              <a:off x="3588363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34"/>
            <p:cNvCxnSpPr/>
            <p:nvPr/>
          </p:nvCxnSpPr>
          <p:spPr>
            <a:xfrm flipH="1" rot="10800000">
              <a:off x="3657531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1" name="Google Shape;271;p34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423"/>
            </a:gs>
            <a:gs pos="28000">
              <a:srgbClr val="111423"/>
            </a:gs>
            <a:gs pos="56000">
              <a:srgbClr val="5580E9"/>
            </a:gs>
            <a:gs pos="88000">
              <a:srgbClr val="8860D0"/>
            </a:gs>
            <a:gs pos="100000">
              <a:srgbClr val="8860D0"/>
            </a:gs>
          </a:gsLst>
          <a:lin ang="540000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5"/>
          <p:cNvSpPr/>
          <p:nvPr/>
        </p:nvSpPr>
        <p:spPr>
          <a:xfrm rot="-1289334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 rot="-1289334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5"/>
          <p:cNvSpPr/>
          <p:nvPr/>
        </p:nvSpPr>
        <p:spPr>
          <a:xfrm rot="-1289334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 rot="-1289334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 rot="-1289334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/>
          <p:nvPr/>
        </p:nvSpPr>
        <p:spPr>
          <a:xfrm rot="-1289334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5"/>
          <p:cNvSpPr/>
          <p:nvPr/>
        </p:nvSpPr>
        <p:spPr>
          <a:xfrm rot="-1289334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583" y="3352107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9616" y="912738"/>
            <a:ext cx="208130" cy="208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5"/>
          <p:cNvCxnSpPr>
            <a:stCxn id="277" idx="0"/>
            <a:endCxn id="277" idx="0"/>
          </p:cNvCxnSpPr>
          <p:nvPr/>
        </p:nvCxnSpPr>
        <p:spPr>
          <a:xfrm>
            <a:off x="6183192" y="74879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0" name="Google Shape;30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9419" y="5673770"/>
            <a:ext cx="208130" cy="2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469" y="235517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 rot="-1289334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3725"/>
            </a:srgbClr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016" y="5858268"/>
            <a:ext cx="208130" cy="2081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5"/>
          <p:cNvSpPr/>
          <p:nvPr/>
        </p:nvSpPr>
        <p:spPr>
          <a:xfrm flipH="1">
            <a:off x="0" y="0"/>
            <a:ext cx="7528550" cy="6858000"/>
          </a:xfrm>
          <a:custGeom>
            <a:rect b="b" l="l" r="r" t="t"/>
            <a:pathLst>
              <a:path extrusionOk="0" h="6858000" w="7234596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359174" y="2281848"/>
            <a:ext cx="634399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기획의도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아이디어는 이런식으로 짰어요!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35"/>
          <p:cNvCxnSpPr/>
          <p:nvPr/>
        </p:nvCxnSpPr>
        <p:spPr>
          <a:xfrm>
            <a:off x="-869788" y="3387068"/>
            <a:ext cx="547756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stars texture" id="308" name="Google Shape;3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60" y="91772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878682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기획의도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서론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하늘, 장난감, 레고이(가) 표시된 사진&#10;&#10;자동 생성된 설명"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1560251"/>
            <a:ext cx="5948912" cy="3863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6"/>
          <p:cNvGrpSpPr/>
          <p:nvPr/>
        </p:nvGrpSpPr>
        <p:grpSpPr>
          <a:xfrm>
            <a:off x="3433572" y="586740"/>
            <a:ext cx="131514" cy="101835"/>
            <a:chOff x="3433572" y="586740"/>
            <a:chExt cx="131514" cy="101835"/>
          </a:xfrm>
        </p:grpSpPr>
        <p:cxnSp>
          <p:nvCxnSpPr>
            <p:cNvPr id="323" name="Google Shape;323;p36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6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5" name="Google Shape;325;p36"/>
          <p:cNvSpPr txBox="1"/>
          <p:nvPr/>
        </p:nvSpPr>
        <p:spPr>
          <a:xfrm>
            <a:off x="6695617" y="1770321"/>
            <a:ext cx="5122876" cy="304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꼭 에펠탑, 뉴욕만 의미가 있을까요??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 </a:t>
            </a:r>
            <a:r>
              <a:rPr b="0" i="0" lang="en-U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동네의 맛집과 </a:t>
            </a:r>
            <a:endParaRPr b="0" i="0" sz="3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산책길</a:t>
            </a: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누군가에게는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의미가</a:t>
            </a: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될 수 있지 않을까요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395" y="1480917"/>
            <a:ext cx="1227054" cy="122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368" y="1798159"/>
            <a:ext cx="591817" cy="68289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488984" y="2785964"/>
            <a:ext cx="2482638" cy="607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김김이 (63)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가게사장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406992" y="3522767"/>
            <a:ext cx="2552762" cy="55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 동네에 오시면,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우리 가게는 필수 코스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라는 것을 알리고 싶어요.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4857771" y="2426869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317387" y="1122346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73481" y="2739726"/>
            <a:ext cx="3232029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826039" y="2426870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317387" y="4287879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4485920" y="2745425"/>
            <a:ext cx="3221354" cy="21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47964" y="2739725"/>
            <a:ext cx="3232030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0456" y="1444066"/>
            <a:ext cx="1227055" cy="12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855" y="1668446"/>
            <a:ext cx="786255" cy="77829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3189495" y="2780834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계남이 (21)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맛집 블로거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3260196" y="3500375"/>
            <a:ext cx="2579995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 위에 </a:t>
            </a: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나만의 루트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만들고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하고 싶어요.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445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1073" y="1672064"/>
            <a:ext cx="694019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6261039" y="2707568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별별이 (28)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약속이 있는 직장인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6200425" y="3544782"/>
            <a:ext cx="2667720" cy="521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다른 사람들이 다녀온 경로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 참고하고 싶어요.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2426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5518" y="1721796"/>
            <a:ext cx="629137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9259814" y="2757759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사누니 (35)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지도어플 사용자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9092826" y="3501017"/>
            <a:ext cx="2876232" cy="763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사람들이 올린 </a:t>
            </a: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루트를 편집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해서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580E9"/>
                </a:solidFill>
                <a:latin typeface="Arial"/>
                <a:ea typeface="Arial"/>
                <a:cs typeface="Arial"/>
                <a:sym typeface="Arial"/>
              </a:rPr>
              <a:t>나만의 새로운 경로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만들고 싶어요.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5958182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기획의도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요구사항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5889674" y="4523380"/>
            <a:ext cx="419022" cy="3759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C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3046009" y="4932594"/>
            <a:ext cx="6240284" cy="1552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동네의 특색과 본인의 가게를 </a:t>
            </a:r>
            <a:r>
              <a:rPr b="1" i="0" lang="en-US" sz="18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홍보</a:t>
            </a:r>
            <a:endParaRPr b="1" i="0" sz="1800" u="none" cap="none" strike="noStrike">
              <a:solidFill>
                <a:srgbClr val="FF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자신만의 루트를 가지고 싶어하며 </a:t>
            </a:r>
            <a:r>
              <a:rPr b="1" i="0" lang="en-US" sz="18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 </a:t>
            </a:r>
            <a:r>
              <a:rPr b="1" i="0" lang="en-US" sz="18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편집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 싶음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낯선 지역의 경로를 알 수 있도록 </a:t>
            </a:r>
            <a:r>
              <a:rPr b="1" i="0" lang="en-US" sz="18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참조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 싶음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5" name="Google Shape;365;p37"/>
          <p:cNvGrpSpPr/>
          <p:nvPr/>
        </p:nvGrpSpPr>
        <p:grpSpPr>
          <a:xfrm>
            <a:off x="4854506" y="586740"/>
            <a:ext cx="131514" cy="101835"/>
            <a:chOff x="3433572" y="586740"/>
            <a:chExt cx="131514" cy="101835"/>
          </a:xfrm>
        </p:grpSpPr>
        <p:cxnSp>
          <p:nvCxnSpPr>
            <p:cNvPr id="366" name="Google Shape;366;p37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37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088" y="1388916"/>
            <a:ext cx="2178084" cy="4716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38"/>
          <p:cNvGrpSpPr/>
          <p:nvPr/>
        </p:nvGrpSpPr>
        <p:grpSpPr>
          <a:xfrm>
            <a:off x="9246088" y="1395928"/>
            <a:ext cx="2174846" cy="4709263"/>
            <a:chOff x="9246088" y="1395928"/>
            <a:chExt cx="2174846" cy="4709263"/>
          </a:xfrm>
        </p:grpSpPr>
        <p:pic>
          <p:nvPicPr>
            <p:cNvPr id="375" name="Google Shape;37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46088" y="1395928"/>
              <a:ext cx="2174846" cy="4709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8"/>
            <p:cNvSpPr/>
            <p:nvPr/>
          </p:nvSpPr>
          <p:spPr>
            <a:xfrm>
              <a:off x="11045190" y="3143250"/>
              <a:ext cx="249555" cy="251460"/>
            </a:xfrm>
            <a:prstGeom prst="rect">
              <a:avLst/>
            </a:prstGeom>
            <a:noFill/>
            <a:ln cap="flat" cmpd="sng" w="38100">
              <a:solidFill>
                <a:srgbClr val="FBE8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9244417" y="1394691"/>
            <a:ext cx="2178316" cy="4710500"/>
            <a:chOff x="9244417" y="1394691"/>
            <a:chExt cx="2178316" cy="4710500"/>
          </a:xfrm>
        </p:grpSpPr>
        <p:pic>
          <p:nvPicPr>
            <p:cNvPr id="378" name="Google Shape;378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44417" y="1394691"/>
              <a:ext cx="2178316" cy="471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8"/>
            <p:cNvSpPr/>
            <p:nvPr/>
          </p:nvSpPr>
          <p:spPr>
            <a:xfrm>
              <a:off x="11151895" y="3168015"/>
              <a:ext cx="249555" cy="251460"/>
            </a:xfrm>
            <a:prstGeom prst="rect">
              <a:avLst/>
            </a:prstGeom>
            <a:noFill/>
            <a:ln cap="flat" cmpd="sng" w="38100">
              <a:solidFill>
                <a:srgbClr val="FBE8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8"/>
          <p:cNvSpPr/>
          <p:nvPr/>
        </p:nvSpPr>
        <p:spPr>
          <a:xfrm>
            <a:off x="9246088" y="1388916"/>
            <a:ext cx="2196434" cy="4750697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3175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0437" y="1388916"/>
            <a:ext cx="2178083" cy="47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480" y="1388916"/>
            <a:ext cx="2193980" cy="4750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1336" y="1392850"/>
            <a:ext cx="2195086" cy="474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034" y="1388916"/>
            <a:ext cx="2193980" cy="4750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325" y="1388915"/>
            <a:ext cx="2178084" cy="47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4700" y="2705991"/>
            <a:ext cx="1959333" cy="150088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/>
          <p:nvPr/>
        </p:nvSpPr>
        <p:spPr>
          <a:xfrm>
            <a:off x="6451261" y="1388916"/>
            <a:ext cx="2196434" cy="4750697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3175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316992" y="377952"/>
            <a:ext cx="11618976" cy="6156960"/>
          </a:xfrm>
          <a:custGeom>
            <a:rect b="b" l="l" r="r" t="t"/>
            <a:pathLst>
              <a:path extrusionOk="0" h="6156960" w="11618976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cap="flat" cmpd="sng" w="5080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580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4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5AB8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7037682" y="248225"/>
            <a:ext cx="275636" cy="27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C1C8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기획의도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시나리오(피그마)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cap="flat" cmpd="thinThick" w="44450">
            <a:solidFill>
              <a:srgbClr val="8860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7" name="Google Shape;397;p38"/>
          <p:cNvGrpSpPr/>
          <p:nvPr/>
        </p:nvGrpSpPr>
        <p:grpSpPr>
          <a:xfrm>
            <a:off x="5731563" y="586740"/>
            <a:ext cx="131514" cy="101835"/>
            <a:chOff x="3433572" y="586740"/>
            <a:chExt cx="131514" cy="101835"/>
          </a:xfrm>
        </p:grpSpPr>
        <p:cxnSp>
          <p:nvCxnSpPr>
            <p:cNvPr id="398" name="Google Shape;398;p38"/>
            <p:cNvCxnSpPr/>
            <p:nvPr/>
          </p:nvCxnSpPr>
          <p:spPr>
            <a:xfrm flipH="1" rot="10800000">
              <a:off x="3433572" y="586740"/>
              <a:ext cx="29718" cy="81468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8"/>
            <p:cNvCxnSpPr/>
            <p:nvPr/>
          </p:nvCxnSpPr>
          <p:spPr>
            <a:xfrm flipH="1" rot="10800000">
              <a:off x="3502740" y="647841"/>
              <a:ext cx="62346" cy="40734"/>
            </a:xfrm>
            <a:prstGeom prst="straightConnector1">
              <a:avLst/>
            </a:pr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0" name="Google Shape;400;p38"/>
          <p:cNvSpPr/>
          <p:nvPr/>
        </p:nvSpPr>
        <p:spPr>
          <a:xfrm>
            <a:off x="762580" y="1395929"/>
            <a:ext cx="2196434" cy="4750697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3175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3556768" y="1388916"/>
            <a:ext cx="2196434" cy="4750697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31750">
            <a:solidFill>
              <a:srgbClr val="303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/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2021-08-17T15:11:14Z</dcterms:created>
  <dc:creator>edgar</dc:creator>
</cp:coreProperties>
</file>